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80625" cy="7559675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672" y="10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80743A3-B22B-409E-86C7-73588CCDBB03}" type="slidenum">
              <a:t>‹N°›</a:t>
            </a:fld>
            <a:endParaRPr lang="en-GB" sz="14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73117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344D7F6-35B2-4148-9777-74D4CA75CDBE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6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commentaires 1"/>
          <p:cNvSpPr txBox="1">
            <a:spLocks noGrp="1" noMove="1" noResize="1"/>
          </p:cNvSpPr>
          <p:nvPr>
            <p:ph type="body" sz="quarter" idx="1"/>
          </p:nvPr>
        </p:nvSpPr>
        <p:spPr>
          <a:xfrm>
            <a:off x="790200" y="4755600"/>
            <a:ext cx="6217560" cy="33732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3" name="Espace réservé de l'image des diapositives 2"/>
          <p:cNvSpPr>
            <a:spLocks noGrp="1" noRot="1" noChangeAspect="1" noMove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oneTexte 3"/>
          <p:cNvSpPr txBox="1"/>
          <p:nvPr/>
        </p:nvSpPr>
        <p:spPr>
          <a:xfrm>
            <a:off x="756000" y="5078520"/>
            <a:ext cx="6047640" cy="42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commentaires 1"/>
          <p:cNvSpPr txBox="1">
            <a:spLocks noGrp="1" noMove="1" noResize="1"/>
          </p:cNvSpPr>
          <p:nvPr>
            <p:ph type="body" sz="quarter" idx="1"/>
          </p:nvPr>
        </p:nvSpPr>
        <p:spPr>
          <a:xfrm>
            <a:off x="790200" y="4755600"/>
            <a:ext cx="6217560" cy="33732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3" name="Espace réservé de l'image des diapositives 2"/>
          <p:cNvSpPr>
            <a:spLocks noGrp="1" noRot="1" noChangeAspect="1" noMove="1" noResize="1"/>
          </p:cNvSpPr>
          <p:nvPr>
            <p:ph type="sldImg"/>
          </p:nvPr>
        </p:nvSpPr>
        <p:spPr>
          <a:xfrm>
            <a:off x="1373188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commentaires 1"/>
          <p:cNvSpPr txBox="1">
            <a:spLocks noGrp="1" noMove="1" noResize="1"/>
          </p:cNvSpPr>
          <p:nvPr>
            <p:ph type="body" sz="quarter" idx="1"/>
          </p:nvPr>
        </p:nvSpPr>
        <p:spPr>
          <a:xfrm>
            <a:off x="790200" y="4755600"/>
            <a:ext cx="6217560" cy="33732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3" name="Espace réservé de l'image des diapositives 2"/>
          <p:cNvSpPr>
            <a:spLocks noGrp="1" noRot="1" noChangeAspect="1" noMove="1" noResize="1"/>
          </p:cNvSpPr>
          <p:nvPr>
            <p:ph type="sldImg"/>
          </p:nvPr>
        </p:nvSpPr>
        <p:spPr>
          <a:xfrm>
            <a:off x="1373188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commentaires 1"/>
          <p:cNvSpPr txBox="1">
            <a:spLocks noGrp="1" noMove="1" noResize="1"/>
          </p:cNvSpPr>
          <p:nvPr>
            <p:ph type="body" sz="quarter" idx="1"/>
          </p:nvPr>
        </p:nvSpPr>
        <p:spPr>
          <a:xfrm>
            <a:off x="790200" y="4755600"/>
            <a:ext cx="6217560" cy="33732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3" name="Espace réservé de l'image des diapositives 2"/>
          <p:cNvSpPr>
            <a:spLocks noGrp="1" noRot="1" noChangeAspect="1" noMove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oneTexte 3"/>
          <p:cNvSpPr txBox="1"/>
          <p:nvPr/>
        </p:nvSpPr>
        <p:spPr>
          <a:xfrm>
            <a:off x="756000" y="5078520"/>
            <a:ext cx="6047640" cy="42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commentaires 1"/>
          <p:cNvSpPr txBox="1">
            <a:spLocks noGrp="1" noMove="1" noResize="1"/>
          </p:cNvSpPr>
          <p:nvPr>
            <p:ph type="body" sz="quarter" idx="1"/>
          </p:nvPr>
        </p:nvSpPr>
        <p:spPr>
          <a:xfrm>
            <a:off x="790200" y="4755600"/>
            <a:ext cx="6217560" cy="33732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3" name="Espace réservé de l'image des diapositives 2"/>
          <p:cNvSpPr>
            <a:spLocks noGrp="1" noRot="1" noChangeAspect="1" noMove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oneTexte 3"/>
          <p:cNvSpPr txBox="1"/>
          <p:nvPr/>
        </p:nvSpPr>
        <p:spPr>
          <a:xfrm>
            <a:off x="756000" y="5078520"/>
            <a:ext cx="6047640" cy="42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commentaires 1"/>
          <p:cNvSpPr txBox="1">
            <a:spLocks noGrp="1" noMove="1" noResize="1"/>
          </p:cNvSpPr>
          <p:nvPr>
            <p:ph type="body" sz="quarter" idx="1"/>
          </p:nvPr>
        </p:nvSpPr>
        <p:spPr>
          <a:xfrm>
            <a:off x="790200" y="4755600"/>
            <a:ext cx="6217560" cy="33732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3" name="Espace réservé de l'image des diapositives 2"/>
          <p:cNvSpPr>
            <a:spLocks noGrp="1" noRot="1" noChangeAspect="1" noMove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oneTexte 3"/>
          <p:cNvSpPr txBox="1"/>
          <p:nvPr/>
        </p:nvSpPr>
        <p:spPr>
          <a:xfrm>
            <a:off x="756000" y="5078520"/>
            <a:ext cx="6047640" cy="42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commentaires 1"/>
          <p:cNvSpPr txBox="1">
            <a:spLocks noGrp="1" noMove="1" noResize="1"/>
          </p:cNvSpPr>
          <p:nvPr>
            <p:ph type="body" sz="quarter" idx="1"/>
          </p:nvPr>
        </p:nvSpPr>
        <p:spPr>
          <a:xfrm>
            <a:off x="790200" y="4755600"/>
            <a:ext cx="6217560" cy="33732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3" name="Espace réservé de l'image des diapositives 2"/>
          <p:cNvSpPr>
            <a:spLocks noGrp="1" noRot="1" noChangeAspect="1" noMove="1" noResize="1"/>
          </p:cNvSpPr>
          <p:nvPr>
            <p:ph type="sldImg"/>
          </p:nvPr>
        </p:nvSpPr>
        <p:spPr>
          <a:xfrm>
            <a:off x="1373188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15BCEE-DAAD-4220-B07E-E5248F69DB8A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4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8E7C63-DE07-409E-B543-ABF1DF72F311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037AB-9C4F-409B-BEBB-BC89A766EDB5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C209A2-8E3B-4DA0-864F-0E8EAEB2ABBF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50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400115-9A9D-4259-B21F-92B2D07DA5BA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3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2DD564-3DC5-4EFC-80DC-ED75478FADB8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8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BDE00A-3692-43DE-BA9E-019B7EF8D110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8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18B2CB-05C9-452C-8958-0B86E8436B24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8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F6B78D-DD3F-4773-A1CF-8DD439C287FA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0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2305EB-C4D3-412D-8B16-13D006FA6B5A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4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DC9B31-F492-489D-AEEA-0E1452153229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9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999" y="301320"/>
            <a:ext cx="9071640" cy="42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3999" y="1769040"/>
            <a:ext cx="8870040" cy="42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lvl="0" rtl="0" hangingPunct="0">
              <a:buNone/>
              <a:tabLst/>
              <a:defRPr lang="en-GB" sz="1400" kern="1200">
                <a:solidFill>
                  <a:srgbClr val="000000"/>
                </a:solidFill>
                <a:latin typeface="Sans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lvl="0" algn="ctr" rtl="0" hangingPunct="0">
              <a:buNone/>
              <a:tabLst/>
              <a:defRPr lang="en-GB" sz="1400" kern="1200">
                <a:solidFill>
                  <a:srgbClr val="000000"/>
                </a:solidFill>
                <a:latin typeface="Sans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lvl="0" algn="r" rtl="0" hangingPunct="0">
              <a:buNone/>
              <a:tabLst/>
              <a:defRPr lang="en-GB" sz="1400" kern="1200">
                <a:solidFill>
                  <a:srgbClr val="000000"/>
                </a:solidFill>
                <a:latin typeface="Sans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6D7FBAF-0C4F-4B4F-8DF1-70E560883ECA}" type="slidenum">
              <a:t>‹N°›</a:t>
            </a:fld>
            <a:endParaRPr lang="en-GB"/>
          </a:p>
        </p:txBody>
      </p:sp>
      <p:sp>
        <p:nvSpPr>
          <p:cNvPr id="7" name="Espace réservé du titre 6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8" name="Espace réservé du texte 7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GB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GB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ython.org/2/tutorial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ython.org/download/" TargetMode="External"/><Relationship Id="rId4" Type="http://schemas.openxmlformats.org/officeDocument/2006/relationships/hyperlink" Target="http://www.training.cam.ac.uk/ucs/search?query=Pyth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887004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9pPr>
          </a:lstStyle>
          <a:p>
            <a:pPr lvl="0"/>
            <a:r>
              <a:rPr lang="en-GB"/>
              <a:t>Why Python?</a:t>
            </a:r>
          </a:p>
          <a:p>
            <a:pPr lvl="0"/>
            <a:r>
              <a:rPr lang="en-GB"/>
              <a:t>What is &amp; isn't possible</a:t>
            </a:r>
          </a:p>
          <a:p>
            <a:pPr lvl="0"/>
            <a:r>
              <a:rPr lang="en-GB"/>
              <a:t>Pitfalls</a:t>
            </a:r>
          </a:p>
          <a:p>
            <a:pPr lvl="0"/>
            <a:r>
              <a:rPr lang="en-GB"/>
              <a:t>Tips &amp; tricks / workarounds</a:t>
            </a:r>
          </a:p>
          <a:p>
            <a:pPr lvl="0"/>
            <a:r>
              <a:rPr lang="en-GB"/>
              <a:t>Real-life example: automatically run efp on all one-dimensional data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Using Python with Topspin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0879" y="627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Whitespace problems (1)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44000" y="2827800"/>
            <a:ext cx="9792000" cy="3813120"/>
            <a:chOff x="144000" y="2827800"/>
            <a:chExt cx="9792000" cy="3813120"/>
          </a:xfrm>
        </p:grpSpPr>
        <p:pic>
          <p:nvPicPr>
            <p:cNvPr id="4" name="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44000" y="2827800"/>
              <a:ext cx="4737240" cy="381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198760" y="2827800"/>
              <a:ext cx="4737240" cy="3813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ZoneTexte 5"/>
          <p:cNvSpPr txBox="1"/>
          <p:nvPr/>
        </p:nvSpPr>
        <p:spPr>
          <a:xfrm>
            <a:off x="1152000" y="1655999"/>
            <a:ext cx="8280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Spot the difference between the two script files...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72000" y="2340000"/>
            <a:ext cx="1800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Incorrect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83999" y="2340000"/>
            <a:ext cx="201599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Correct</a:t>
            </a:r>
          </a:p>
        </p:txBody>
      </p:sp>
      <p:sp>
        <p:nvSpPr>
          <p:cNvPr id="9" name="Connecteur droit 8"/>
          <p:cNvSpPr/>
          <p:nvPr/>
        </p:nvSpPr>
        <p:spPr>
          <a:xfrm flipH="1">
            <a:off x="503999" y="2448000"/>
            <a:ext cx="4032001" cy="309600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  <p:sp>
        <p:nvSpPr>
          <p:cNvPr id="10" name="Connecteur droit 9"/>
          <p:cNvSpPr/>
          <p:nvPr/>
        </p:nvSpPr>
        <p:spPr>
          <a:xfrm>
            <a:off x="4968000" y="2448000"/>
            <a:ext cx="648000" cy="309600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76000" y="2002319"/>
            <a:ext cx="1368000" cy="459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1" i="0" u="none" strike="noStrike" kern="1200">
                <a:ln>
                  <a:noFill/>
                </a:ln>
                <a:solidFill>
                  <a:srgbClr val="FF0000"/>
                </a:solidFill>
                <a:latin typeface="Liberation Sans" pitchFamily="34"/>
                <a:ea typeface="AR PL KaitiM GB" pitchFamily="2"/>
                <a:cs typeface="Lohit Hindi" pitchFamily="2"/>
              </a:rPr>
              <a:t>Here</a:t>
            </a:r>
            <a:r>
              <a:rPr lang="en-GB" sz="2600" b="1" i="0" u="none" strike="noStrike" kern="1200">
                <a:ln>
                  <a:noFill/>
                </a:ln>
                <a:solidFill>
                  <a:srgbClr val="FF0000"/>
                </a:solidFill>
                <a:latin typeface="Liberation Sans" pitchFamily="18"/>
                <a:ea typeface="AR PL KaitiM GB" pitchFamily="2"/>
                <a:cs typeface="Lohit Hindi" pitchFamily="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0879" y="627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Whitespace problems (2)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Char char="•"/>
              <a:tabLst/>
            </a:pPr>
            <a:r>
              <a: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Default indent in the topspin editor is tab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Char char="•"/>
              <a:tabLst/>
            </a:pPr>
            <a:r>
              <a: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Default indent in code distributed with Topspin is two spaces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Char char="•"/>
              <a:tabLst/>
            </a:pPr>
            <a:r>
              <a: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Editor displays a tab as two spaces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Char char="•"/>
              <a:tabLst/>
            </a:pPr>
            <a:r>
              <a: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Confusing errors!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Whitespace problems (3)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1512000"/>
            <a:ext cx="10079640" cy="603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Whitespace problems (4)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529280"/>
            <a:ext cx="10079640" cy="603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Whitespace problems fixed...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1512000"/>
            <a:ext cx="10079640" cy="603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Pass / copy by reference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9pPr>
          </a:lstStyle>
          <a:p>
            <a:pPr lvl="0"/>
            <a:r>
              <a:rPr lang="en-GB"/>
              <a:t>Every variable in Python is a reference</a:t>
            </a:r>
          </a:p>
          <a:p>
            <a:pPr lvl="0"/>
            <a:r>
              <a:rPr lang="en-GB"/>
              <a:t>Can't tell the difference for immutable data</a:t>
            </a:r>
          </a:p>
          <a:p>
            <a:pPr lvl="0"/>
            <a:r>
              <a:rPr lang="en-GB"/>
              <a:t>For mutable data structures (lists etc.) this can give surprising results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999" y="574560"/>
            <a:ext cx="9071640" cy="715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Reference vs Value (immutable)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864000" y="2232000"/>
            <a:ext cx="3464639" cy="4384440"/>
          </a:xfrm>
        </p:spPr>
      </p:pic>
      <p:sp>
        <p:nvSpPr>
          <p:cNvPr id="4" name="ZoneTexte 3"/>
          <p:cNvSpPr txBox="1"/>
          <p:nvPr/>
        </p:nvSpPr>
        <p:spPr>
          <a:xfrm>
            <a:off x="5049000" y="1769040"/>
            <a:ext cx="4328280" cy="42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8750" t="25026" r="25000" b="25026"/>
          <a:stretch>
            <a:fillRect/>
          </a:stretch>
        </p:blipFill>
        <p:spPr>
          <a:xfrm>
            <a:off x="5328000" y="2196360"/>
            <a:ext cx="3685679" cy="45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999" y="574560"/>
            <a:ext cx="9071640" cy="715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Reference vs Value (mutable)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3999" y="1769040"/>
            <a:ext cx="4328280" cy="42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84000" y="1588680"/>
            <a:ext cx="4328280" cy="261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Value: Word Document attachment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520" y="2232000"/>
            <a:ext cx="4599360" cy="47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88000" y="1584000"/>
            <a:ext cx="4680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Reference: Google Docs</a:t>
            </a: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96000" y="2189880"/>
            <a:ext cx="5044320" cy="479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1512000"/>
            <a:ext cx="10079640" cy="6039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Workaround – deep copy</a:t>
            </a:r>
          </a:p>
        </p:txBody>
      </p:sp>
      <p:sp>
        <p:nvSpPr>
          <p:cNvPr id="4" name="Forme libre 3"/>
          <p:cNvSpPr/>
          <p:nvPr/>
        </p:nvSpPr>
        <p:spPr>
          <a:xfrm flipV="1">
            <a:off x="503999" y="4536000"/>
            <a:ext cx="3096000" cy="61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4006B">
              <a:alpha val="15000"/>
            </a:srgbClr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  <p:sp>
        <p:nvSpPr>
          <p:cNvPr id="5" name="Forme libre 4"/>
          <p:cNvSpPr/>
          <p:nvPr/>
        </p:nvSpPr>
        <p:spPr>
          <a:xfrm flipV="1">
            <a:off x="360000" y="6408000"/>
            <a:ext cx="3096000" cy="61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4006B">
              <a:alpha val="15000"/>
            </a:srgbClr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Tips &amp; tricks 1 – look in TopCmds.py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880" y="1520280"/>
            <a:ext cx="10079640" cy="603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What I won't tell you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9pPr>
          </a:lstStyle>
          <a:p>
            <a:pPr lvl="0"/>
            <a:r>
              <a:rPr lang="en-GB"/>
              <a:t>General tutorial in how to use Python</a:t>
            </a:r>
          </a:p>
          <a:p>
            <a:pPr lvl="1" rtl="0" hangingPunct="0"/>
            <a:r>
              <a:rPr lang="en-GB"/>
              <a:t>Would take too long</a:t>
            </a:r>
          </a:p>
          <a:p>
            <a:pPr lvl="1" rtl="0" hangingPunct="0"/>
            <a:r>
              <a:rPr lang="en-GB"/>
              <a:t>Available from several other places (UCS, python.org website, elsewhere on web)</a:t>
            </a:r>
          </a:p>
          <a:p>
            <a:pPr lvl="0"/>
            <a:r>
              <a:rPr lang="en-GB"/>
              <a:t>Generating pulse programs with Python</a:t>
            </a:r>
          </a:p>
          <a:p>
            <a:pPr lvl="1" rtl="0" hangingPunct="0"/>
            <a:r>
              <a:rPr lang="en-GB"/>
              <a:t>I haven't needed to do this myself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72000" y="301320"/>
            <a:ext cx="9864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Tips &amp; Tricks 2 – text files in exp folder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1512000"/>
            <a:ext cx="10079640" cy="6039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e libre 3"/>
          <p:cNvSpPr/>
          <p:nvPr/>
        </p:nvSpPr>
        <p:spPr>
          <a:xfrm>
            <a:off x="216000" y="2232000"/>
            <a:ext cx="5616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4006B">
              <a:alpha val="15000"/>
            </a:srgbClr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More info about Python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9pPr>
          </a:lstStyle>
          <a:p>
            <a:pPr lvl="0"/>
            <a:r>
              <a:rPr lang="en-GB"/>
              <a:t>Online tutorial at Python website</a:t>
            </a:r>
          </a:p>
          <a:p>
            <a:pPr lvl="1" rtl="0" hangingPunct="0"/>
            <a:r>
              <a:rPr lang="en-GB">
                <a:hlinkClick r:id="rId3"/>
              </a:rPr>
              <a:t>http://docs.python.org/2/tutorial/</a:t>
            </a:r>
          </a:p>
          <a:p>
            <a:pPr lvl="0"/>
            <a:r>
              <a:rPr lang="en-GB"/>
              <a:t>UCS courses</a:t>
            </a:r>
          </a:p>
          <a:p>
            <a:pPr lvl="1" rtl="0" hangingPunct="0"/>
            <a:r>
              <a:rPr lang="en-GB">
                <a:hlinkClick r:id="rId4"/>
              </a:rPr>
              <a:t>http://www.training.cam.ac.uk/ucs/search?query=Python</a:t>
            </a:r>
          </a:p>
          <a:p>
            <a:pPr lvl="0"/>
            <a:r>
              <a:rPr lang="en-GB"/>
              <a:t>Download (to use Python outside Topspin)</a:t>
            </a:r>
          </a:p>
          <a:p>
            <a:pPr lvl="1" rtl="0" hangingPunct="0"/>
            <a:r>
              <a:rPr lang="en-GB">
                <a:hlinkClick r:id="rId5"/>
              </a:rPr>
              <a:t>http://www.python.org/download/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What is Python?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0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OpenSymbol"/>
              <a:buChar char="●"/>
              <a:tabLst/>
            </a:pPr>
            <a:r>
              <a: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Named after Monty Python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OpenSymbol"/>
              <a:buChar char="●"/>
              <a:tabLst/>
            </a:pPr>
            <a:r>
              <a: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Interpreted (not compiled) language (“script”)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OpenSymbol"/>
              <a:buChar char="●"/>
              <a:tabLst/>
            </a:pPr>
            <a:r>
              <a: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Aims for code readability &amp; re-use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OpenSymbol"/>
              <a:buChar char="●"/>
              <a:tabLst/>
            </a:pPr>
            <a:r>
              <a: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Features that cause pitfalls with Topspin + Python: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75000"/>
              <a:buFont typeface="OpenSymbol"/>
              <a:buChar char="–"/>
              <a:tabLst/>
            </a:pPr>
            <a:r>
              <a: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Leading whitespace (space vs tab) is significant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75000"/>
              <a:buFont typeface="OpenSymbol"/>
              <a:buChar char="–"/>
              <a:tabLst/>
            </a:pPr>
            <a:r>
              <a: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Pass-by-reference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75000"/>
              <a:buFont typeface="OpenSymbol"/>
              <a:buChar char="–"/>
              <a:tabLst/>
            </a:pPr>
            <a:endParaRPr lang="en-GB" sz="3200" b="0" i="0" u="none" strike="noStrike" kern="1200">
              <a:ln>
                <a:noFill/>
              </a:ln>
              <a:latin typeface="Liberation Sans" pitchFamily="18"/>
              <a:ea typeface="AR PL KaitiM GB" pitchFamily="2"/>
              <a:cs typeface="Lohit Hind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Why Python?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defRPr>
            </a:lvl9pPr>
          </a:lstStyle>
          <a:p>
            <a:pPr lvl="0"/>
            <a:r>
              <a:rPr lang="en-GB"/>
              <a:t>Allows automating tedious tasks</a:t>
            </a:r>
          </a:p>
          <a:p>
            <a:pPr lvl="0"/>
            <a:r>
              <a:rPr lang="en-GB"/>
              <a:t>Easier &amp; quicker than C ('AU' programs)</a:t>
            </a:r>
          </a:p>
          <a:p>
            <a:pPr lvl="1" rtl="0" hangingPunct="0"/>
            <a:r>
              <a:rPr lang="en-GB"/>
              <a:t>Python has a more complete standard library</a:t>
            </a:r>
          </a:p>
          <a:p>
            <a:pPr lvl="1" rtl="0" hangingPunct="0"/>
            <a:r>
              <a:rPr lang="en-GB"/>
              <a:t>Python does not require type declarations</a:t>
            </a:r>
          </a:p>
          <a:p>
            <a:pPr lvl="1" rtl="0" hangingPunct="0"/>
            <a:r>
              <a:rPr lang="en-GB"/>
              <a:t>Many AU commands risk causing buffer overruns</a:t>
            </a:r>
          </a:p>
          <a:p>
            <a:pPr lvl="0"/>
            <a:r>
              <a:rPr lang="en-GB"/>
              <a:t>Record of what you did last time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Getting started (1)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944000"/>
            <a:ext cx="10079640" cy="52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Getting started (2)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2248920"/>
            <a:ext cx="7485119" cy="444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Getting started (3)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4880" y="1944000"/>
            <a:ext cx="7485119" cy="444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Getting started (4)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1830600"/>
            <a:ext cx="10079640" cy="52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0879" y="627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Whitespace problems (1)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44000" y="2827800"/>
            <a:ext cx="9792000" cy="3813120"/>
            <a:chOff x="144000" y="2827800"/>
            <a:chExt cx="9792000" cy="3813120"/>
          </a:xfrm>
        </p:grpSpPr>
        <p:pic>
          <p:nvPicPr>
            <p:cNvPr id="4" name="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44000" y="2827800"/>
              <a:ext cx="4737240" cy="381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198760" y="2827800"/>
              <a:ext cx="4737240" cy="3813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ZoneTexte 5"/>
          <p:cNvSpPr txBox="1"/>
          <p:nvPr/>
        </p:nvSpPr>
        <p:spPr>
          <a:xfrm>
            <a:off x="1152000" y="1655999"/>
            <a:ext cx="8280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Spot the difference between the two script files...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72000" y="2340000"/>
            <a:ext cx="1800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Incorrect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83999" y="2340000"/>
            <a:ext cx="201599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AR PL KaitiM GB" pitchFamily="2"/>
                <a:cs typeface="Lohit Hindi" pitchFamily="2"/>
              </a:rPr>
              <a:t>Correct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363</Words>
  <Application>Microsoft Office PowerPoint</Application>
  <PresentationFormat>Affichage à l'écran (4:3)</PresentationFormat>
  <Paragraphs>65</Paragraphs>
  <Slides>21</Slides>
  <Notes>21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Default</vt:lpstr>
      <vt:lpstr>Using Python with Topspin</vt:lpstr>
      <vt:lpstr>What I won't tell you</vt:lpstr>
      <vt:lpstr>Présentation PowerPoint</vt:lpstr>
      <vt:lpstr>Why Python?</vt:lpstr>
      <vt:lpstr>Getting started (1)</vt:lpstr>
      <vt:lpstr>Getting started (2)</vt:lpstr>
      <vt:lpstr>Getting started (3)</vt:lpstr>
      <vt:lpstr>Getting started (4)</vt:lpstr>
      <vt:lpstr>Présentation PowerPoint</vt:lpstr>
      <vt:lpstr>Présentation PowerPoint</vt:lpstr>
      <vt:lpstr>Présentation PowerPoint</vt:lpstr>
      <vt:lpstr>Whitespace problems (3)</vt:lpstr>
      <vt:lpstr>Whitespace problems (4)</vt:lpstr>
      <vt:lpstr>Whitespace problems fixed...</vt:lpstr>
      <vt:lpstr>Pass / copy by reference</vt:lpstr>
      <vt:lpstr>Présentation PowerPoint</vt:lpstr>
      <vt:lpstr>Présentation PowerPoint</vt:lpstr>
      <vt:lpstr>Workaround – deep copy</vt:lpstr>
      <vt:lpstr>Tips &amp; tricks 1 – look in TopCmds.py</vt:lpstr>
      <vt:lpstr>Tips &amp; Tricks 2 – text files in exp folder</vt:lpstr>
      <vt:lpstr>More info about Python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Python with Topspin</dc:title>
  <dc:creator>Chris Kerr</dc:creator>
  <cp:lastModifiedBy>pascalman</cp:lastModifiedBy>
  <cp:revision>19</cp:revision>
  <dcterms:created xsi:type="dcterms:W3CDTF">2012-10-30T10:21:11Z</dcterms:created>
  <dcterms:modified xsi:type="dcterms:W3CDTF">2014-07-30T09:22:48Z</dcterms:modified>
</cp:coreProperties>
</file>