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3"/>
  </p:notes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240311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01560" algn="l" defTabSz="240311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03115" algn="l" defTabSz="240311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04675" algn="l" defTabSz="240311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06230" algn="l" defTabSz="240311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07790" algn="l" defTabSz="240311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209346" algn="l" defTabSz="240311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410906" algn="l" defTabSz="240311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612466" algn="l" defTabSz="240311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AA02"/>
    <a:srgbClr val="B8FB11"/>
    <a:srgbClr val="2F754B"/>
    <a:srgbClr val="96E4F4"/>
    <a:srgbClr val="C2F9BF"/>
    <a:srgbClr val="3505FF"/>
    <a:srgbClr val="7CAD03"/>
    <a:srgbClr val="052D6F"/>
    <a:srgbClr val="63A30D"/>
    <a:srgbClr val="07A92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419" autoAdjust="0"/>
    <p:restoredTop sz="94660"/>
  </p:normalViewPr>
  <p:slideViewPr>
    <p:cSldViewPr>
      <p:cViewPr>
        <p:scale>
          <a:sx n="33" d="100"/>
          <a:sy n="33" d="100"/>
        </p:scale>
        <p:origin x="-78" y="-72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agan\Documents\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autoTitleDeleted val="1"/>
    <c:plotArea>
      <c:layout/>
      <c:scatterChart>
        <c:scatterStyle val="smoothMarker"/>
        <c:ser>
          <c:idx val="2"/>
          <c:order val="0"/>
          <c:tx>
            <c:v>GTX 480</c:v>
          </c:tx>
          <c:xVal>
            <c:numRef>
              <c:f>Sheet1!$A$2:$A$9</c:f>
              <c:numCache>
                <c:formatCode>General</c:formatCode>
                <c:ptCount val="8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1024</c:v>
                </c:pt>
                <c:pt idx="7">
                  <c:v>2048</c:v>
                </c:pt>
              </c:numCache>
            </c:numRef>
          </c:xVal>
          <c:yVal>
            <c:numRef>
              <c:f>Sheet1!$H$2:$H$9</c:f>
              <c:numCache>
                <c:formatCode>General</c:formatCode>
                <c:ptCount val="8"/>
                <c:pt idx="0">
                  <c:v>0.4</c:v>
                </c:pt>
                <c:pt idx="1">
                  <c:v>1.4444444444444438</c:v>
                </c:pt>
                <c:pt idx="2">
                  <c:v>3.564516129032258</c:v>
                </c:pt>
                <c:pt idx="3">
                  <c:v>7.3626373626373605</c:v>
                </c:pt>
                <c:pt idx="4">
                  <c:v>15.809629629629642</c:v>
                </c:pt>
                <c:pt idx="5">
                  <c:v>20.167156114178315</c:v>
                </c:pt>
                <c:pt idx="6">
                  <c:v>26.770110594762034</c:v>
                </c:pt>
                <c:pt idx="7">
                  <c:v>30.80638891105832</c:v>
                </c:pt>
              </c:numCache>
            </c:numRef>
          </c:yVal>
          <c:smooth val="1"/>
        </c:ser>
        <c:ser>
          <c:idx val="1"/>
          <c:order val="1"/>
          <c:tx>
            <c:v>GTX 260</c:v>
          </c:tx>
          <c:xVal>
            <c:numRef>
              <c:f>Sheet1!$A$2:$A$9</c:f>
              <c:numCache>
                <c:formatCode>General</c:formatCode>
                <c:ptCount val="8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1024</c:v>
                </c:pt>
                <c:pt idx="7">
                  <c:v>2048</c:v>
                </c:pt>
              </c:numCache>
            </c:numRef>
          </c:xVal>
          <c:yVal>
            <c:numRef>
              <c:f>Sheet1!$F$2:$F$9</c:f>
              <c:numCache>
                <c:formatCode>General</c:formatCode>
                <c:ptCount val="8"/>
                <c:pt idx="0">
                  <c:v>0.28571428571428598</c:v>
                </c:pt>
                <c:pt idx="1">
                  <c:v>0.83870967741935565</c:v>
                </c:pt>
                <c:pt idx="2">
                  <c:v>1.8888888888888897</c:v>
                </c:pt>
                <c:pt idx="3">
                  <c:v>3.9257812500000013</c:v>
                </c:pt>
                <c:pt idx="4">
                  <c:v>8.4459833795013868</c:v>
                </c:pt>
                <c:pt idx="5">
                  <c:v>11.078466800025819</c:v>
                </c:pt>
                <c:pt idx="6">
                  <c:v>11.450011941356385</c:v>
                </c:pt>
                <c:pt idx="7">
                  <c:v>11.690002559588597</c:v>
                </c:pt>
              </c:numCache>
            </c:numRef>
          </c:yVal>
          <c:smooth val="1"/>
        </c:ser>
        <c:ser>
          <c:idx val="0"/>
          <c:order val="2"/>
          <c:tx>
            <c:v>pthread</c:v>
          </c:tx>
          <c:xVal>
            <c:numRef>
              <c:f>Sheet1!$A$2:$A$9</c:f>
              <c:numCache>
                <c:formatCode>General</c:formatCode>
                <c:ptCount val="8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1024</c:v>
                </c:pt>
                <c:pt idx="7">
                  <c:v>2048</c:v>
                </c:pt>
              </c:numCache>
            </c:numRef>
          </c:xVal>
          <c:yVal>
            <c:numRef>
              <c:f>Sheet1!$D$2:$D$9</c:f>
              <c:numCache>
                <c:formatCode>General</c:formatCode>
                <c:ptCount val="8"/>
                <c:pt idx="0">
                  <c:v>0.13333333333333341</c:v>
                </c:pt>
                <c:pt idx="1">
                  <c:v>0.27956989247311825</c:v>
                </c:pt>
                <c:pt idx="2">
                  <c:v>0.41231343283582111</c:v>
                </c:pt>
                <c:pt idx="3">
                  <c:v>0.63147973609802155</c:v>
                </c:pt>
                <c:pt idx="4">
                  <c:v>0.91416456075727015</c:v>
                </c:pt>
                <c:pt idx="5">
                  <c:v>1.0251016545357918</c:v>
                </c:pt>
                <c:pt idx="6">
                  <c:v>1.3257833302855</c:v>
                </c:pt>
                <c:pt idx="7">
                  <c:v>1.6491992103189972</c:v>
                </c:pt>
              </c:numCache>
            </c:numRef>
          </c:yVal>
          <c:smooth val="1"/>
        </c:ser>
        <c:axId val="47923584"/>
        <c:axId val="47925504"/>
      </c:scatterChart>
      <c:valAx>
        <c:axId val="479235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Size</a:t>
                </a:r>
                <a:r>
                  <a:rPr lang="en-US" baseline="0"/>
                  <a:t> of matrix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47925504"/>
        <c:crosses val="autoZero"/>
        <c:crossBetween val="midCat"/>
      </c:valAx>
      <c:valAx>
        <c:axId val="47925504"/>
        <c:scaling>
          <c:orientation val="minMax"/>
        </c:scaling>
        <c:axPos val="l"/>
        <c:majorGridlines>
          <c:spPr>
            <a:ln>
              <a:solidFill>
                <a:srgbClr val="4F81BD">
                  <a:alpha val="12000"/>
                </a:srgb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Speedup</a:t>
                </a:r>
                <a:r>
                  <a:rPr lang="en-US" baseline="0"/>
                  <a:t> w.r.t serial CPU version</a:t>
                </a:r>
                <a:endParaRPr lang="en-US"/>
              </a:p>
            </c:rich>
          </c:tx>
          <c:layout/>
        </c:title>
        <c:numFmt formatCode="General" sourceLinked="0"/>
        <c:tickLblPos val="nextTo"/>
        <c:crossAx val="47923584"/>
        <c:crosses val="autoZero"/>
        <c:crossBetween val="midCat"/>
      </c:valAx>
      <c:spPr>
        <a:solidFill>
          <a:schemeClr val="bg1"/>
        </a:solidFill>
      </c:spPr>
    </c:plotArea>
    <c:legend>
      <c:legendPos val="r"/>
      <c:layout>
        <c:manualLayout>
          <c:xMode val="edge"/>
          <c:yMode val="edge"/>
          <c:x val="0.79593353462396144"/>
          <c:y val="3.9821920994052983E-2"/>
          <c:w val="8.0006315000098735E-2"/>
          <c:h val="0.11444881889763772"/>
        </c:manualLayout>
      </c:layout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01675-156D-4058-9D5D-9C4730B8DB7B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CA3D7-D932-43DB-842B-B0515E0EF5A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40311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1201560" algn="l" defTabSz="240311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2403115" algn="l" defTabSz="240311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3604675" algn="l" defTabSz="240311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4806230" algn="l" defTabSz="240311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6007790" algn="l" defTabSz="240311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7209346" algn="l" defTabSz="240311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8410906" algn="l" defTabSz="240311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9612466" algn="l" defTabSz="240311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CA3D7-D932-43DB-842B-B0515E0EF5A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4723"/>
            <a:ext cx="27980640" cy="94081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1680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3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6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79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2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65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58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52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45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5D04-AB0A-4489-86C7-E6AAA129904F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E1E0-5440-49A1-8E7E-B20DD7AE006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5D04-AB0A-4489-86C7-E6AAA129904F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E1E0-5440-49A1-8E7E-B20DD7AE006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919310" y="11247123"/>
            <a:ext cx="26660477" cy="2396845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6469" y="11247123"/>
            <a:ext cx="79444213" cy="23968455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5D04-AB0A-4489-86C7-E6AAA129904F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E1E0-5440-49A1-8E7E-B20DD7AE006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5D04-AB0A-4489-86C7-E6AAA129904F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E1E0-5440-49A1-8E7E-B20DD7AE006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8204163"/>
            <a:ext cx="27980640" cy="871728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8602992"/>
            <a:ext cx="27980640" cy="9601197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3158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6317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7947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26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6577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5893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5209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4524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5D04-AB0A-4489-86C7-E6AAA129904F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E1E0-5440-49A1-8E7E-B20DD7AE006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6457" y="65542163"/>
            <a:ext cx="53052343" cy="185389517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27452" y="65542163"/>
            <a:ext cx="53052347" cy="185389517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5D04-AB0A-4489-86C7-E6AAA129904F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E1E0-5440-49A1-8E7E-B20DD7AE006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9824723"/>
            <a:ext cx="14544677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3158" indent="0">
              <a:buNone/>
              <a:defRPr sz="9600" b="1"/>
            </a:lvl2pPr>
            <a:lvl3pPr marL="4386317" indent="0">
              <a:buNone/>
              <a:defRPr sz="8600" b="1"/>
            </a:lvl3pPr>
            <a:lvl4pPr marL="6579475" indent="0">
              <a:buNone/>
              <a:defRPr sz="7700" b="1"/>
            </a:lvl4pPr>
            <a:lvl5pPr marL="8772624" indent="0">
              <a:buNone/>
              <a:defRPr sz="7700" b="1"/>
            </a:lvl5pPr>
            <a:lvl6pPr marL="10965773" indent="0">
              <a:buNone/>
              <a:defRPr sz="7700" b="1"/>
            </a:lvl6pPr>
            <a:lvl7pPr marL="13158931" indent="0">
              <a:buNone/>
              <a:defRPr sz="7700" b="1"/>
            </a:lvl7pPr>
            <a:lvl8pPr marL="15352090" indent="0">
              <a:buNone/>
              <a:defRPr sz="7700" b="1"/>
            </a:lvl8pPr>
            <a:lvl9pPr marL="17545248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13919200"/>
            <a:ext cx="14544677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5" y="9824723"/>
            <a:ext cx="14550390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3158" indent="0">
              <a:buNone/>
              <a:defRPr sz="9600" b="1"/>
            </a:lvl2pPr>
            <a:lvl3pPr marL="4386317" indent="0">
              <a:buNone/>
              <a:defRPr sz="8600" b="1"/>
            </a:lvl3pPr>
            <a:lvl4pPr marL="6579475" indent="0">
              <a:buNone/>
              <a:defRPr sz="7700" b="1"/>
            </a:lvl4pPr>
            <a:lvl5pPr marL="8772624" indent="0">
              <a:buNone/>
              <a:defRPr sz="7700" b="1"/>
            </a:lvl5pPr>
            <a:lvl6pPr marL="10965773" indent="0">
              <a:buNone/>
              <a:defRPr sz="7700" b="1"/>
            </a:lvl6pPr>
            <a:lvl7pPr marL="13158931" indent="0">
              <a:buNone/>
              <a:defRPr sz="7700" b="1"/>
            </a:lvl7pPr>
            <a:lvl8pPr marL="15352090" indent="0">
              <a:buNone/>
              <a:defRPr sz="7700" b="1"/>
            </a:lvl8pPr>
            <a:lvl9pPr marL="17545248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5" y="13919200"/>
            <a:ext cx="14550390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5D04-AB0A-4489-86C7-E6AAA129904F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E1E0-5440-49A1-8E7E-B20DD7AE006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5D04-AB0A-4489-86C7-E6AAA129904F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E1E0-5440-49A1-8E7E-B20DD7AE006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5D04-AB0A-4489-86C7-E6AAA129904F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E1E0-5440-49A1-8E7E-B20DD7AE006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36" y="1747520"/>
            <a:ext cx="10829927" cy="743712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747542"/>
            <a:ext cx="18402300" cy="3745992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36" y="9184662"/>
            <a:ext cx="10829927" cy="30022803"/>
          </a:xfrm>
        </p:spPr>
        <p:txBody>
          <a:bodyPr/>
          <a:lstStyle>
            <a:lvl1pPr marL="0" indent="0">
              <a:buNone/>
              <a:defRPr sz="6700"/>
            </a:lvl1pPr>
            <a:lvl2pPr marL="2193158" indent="0">
              <a:buNone/>
              <a:defRPr sz="5800"/>
            </a:lvl2pPr>
            <a:lvl3pPr marL="4386317" indent="0">
              <a:buNone/>
              <a:defRPr sz="4800"/>
            </a:lvl3pPr>
            <a:lvl4pPr marL="6579475" indent="0">
              <a:buNone/>
              <a:defRPr sz="4300"/>
            </a:lvl4pPr>
            <a:lvl5pPr marL="8772624" indent="0">
              <a:buNone/>
              <a:defRPr sz="4300"/>
            </a:lvl5pPr>
            <a:lvl6pPr marL="10965773" indent="0">
              <a:buNone/>
              <a:defRPr sz="4300"/>
            </a:lvl6pPr>
            <a:lvl7pPr marL="13158931" indent="0">
              <a:buNone/>
              <a:defRPr sz="4300"/>
            </a:lvl7pPr>
            <a:lvl8pPr marL="15352090" indent="0">
              <a:buNone/>
              <a:defRPr sz="4300"/>
            </a:lvl8pPr>
            <a:lvl9pPr marL="17545248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5D04-AB0A-4489-86C7-E6AAA129904F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E1E0-5440-49A1-8E7E-B20DD7AE006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30723840"/>
            <a:ext cx="19751040" cy="3627123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3921760"/>
            <a:ext cx="19751040" cy="26334720"/>
          </a:xfrm>
        </p:spPr>
        <p:txBody>
          <a:bodyPr/>
          <a:lstStyle>
            <a:lvl1pPr marL="0" indent="0">
              <a:buNone/>
              <a:defRPr sz="15400"/>
            </a:lvl1pPr>
            <a:lvl2pPr marL="2193158" indent="0">
              <a:buNone/>
              <a:defRPr sz="13400"/>
            </a:lvl2pPr>
            <a:lvl3pPr marL="4386317" indent="0">
              <a:buNone/>
              <a:defRPr sz="11500"/>
            </a:lvl3pPr>
            <a:lvl4pPr marL="6579475" indent="0">
              <a:buNone/>
              <a:defRPr sz="9600"/>
            </a:lvl4pPr>
            <a:lvl5pPr marL="8772624" indent="0">
              <a:buNone/>
              <a:defRPr sz="9600"/>
            </a:lvl5pPr>
            <a:lvl6pPr marL="10965773" indent="0">
              <a:buNone/>
              <a:defRPr sz="9600"/>
            </a:lvl6pPr>
            <a:lvl7pPr marL="13158931" indent="0">
              <a:buNone/>
              <a:defRPr sz="9600"/>
            </a:lvl7pPr>
            <a:lvl8pPr marL="15352090" indent="0">
              <a:buNone/>
              <a:defRPr sz="9600"/>
            </a:lvl8pPr>
            <a:lvl9pPr marL="17545248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4350963"/>
            <a:ext cx="19751040" cy="5151117"/>
          </a:xfrm>
        </p:spPr>
        <p:txBody>
          <a:bodyPr/>
          <a:lstStyle>
            <a:lvl1pPr marL="0" indent="0">
              <a:buNone/>
              <a:defRPr sz="6700"/>
            </a:lvl1pPr>
            <a:lvl2pPr marL="2193158" indent="0">
              <a:buNone/>
              <a:defRPr sz="5800"/>
            </a:lvl2pPr>
            <a:lvl3pPr marL="4386317" indent="0">
              <a:buNone/>
              <a:defRPr sz="4800"/>
            </a:lvl3pPr>
            <a:lvl4pPr marL="6579475" indent="0">
              <a:buNone/>
              <a:defRPr sz="4300"/>
            </a:lvl4pPr>
            <a:lvl5pPr marL="8772624" indent="0">
              <a:buNone/>
              <a:defRPr sz="4300"/>
            </a:lvl5pPr>
            <a:lvl6pPr marL="10965773" indent="0">
              <a:buNone/>
              <a:defRPr sz="4300"/>
            </a:lvl6pPr>
            <a:lvl7pPr marL="13158931" indent="0">
              <a:buNone/>
              <a:defRPr sz="4300"/>
            </a:lvl7pPr>
            <a:lvl8pPr marL="15352090" indent="0">
              <a:buNone/>
              <a:defRPr sz="4300"/>
            </a:lvl8pPr>
            <a:lvl9pPr marL="17545248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5D04-AB0A-4489-86C7-E6AAA129904F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E1E0-5440-49A1-8E7E-B20DD7AE006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  <a:prstGeom prst="rect">
            <a:avLst/>
          </a:prstGeom>
        </p:spPr>
        <p:txBody>
          <a:bodyPr vert="horz" lIns="438624" tIns="219322" rIns="438624" bIns="21932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0241309"/>
            <a:ext cx="29626560" cy="28966163"/>
          </a:xfrm>
          <a:prstGeom prst="rect">
            <a:avLst/>
          </a:prstGeom>
        </p:spPr>
        <p:txBody>
          <a:bodyPr vert="horz" lIns="438624" tIns="219322" rIns="438624" bIns="2193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40680643"/>
            <a:ext cx="7680960" cy="2336800"/>
          </a:xfrm>
          <a:prstGeom prst="rect">
            <a:avLst/>
          </a:prstGeom>
        </p:spPr>
        <p:txBody>
          <a:bodyPr vert="horz" lIns="438624" tIns="219322" rIns="438624" bIns="219322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35D04-AB0A-4489-86C7-E6AAA129904F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40680643"/>
            <a:ext cx="10424160" cy="2336800"/>
          </a:xfrm>
          <a:prstGeom prst="rect">
            <a:avLst/>
          </a:prstGeom>
        </p:spPr>
        <p:txBody>
          <a:bodyPr vert="horz" lIns="438624" tIns="219322" rIns="438624" bIns="219322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40680643"/>
            <a:ext cx="7680960" cy="2336800"/>
          </a:xfrm>
          <a:prstGeom prst="rect">
            <a:avLst/>
          </a:prstGeom>
        </p:spPr>
        <p:txBody>
          <a:bodyPr vert="horz" lIns="438624" tIns="219322" rIns="438624" bIns="219322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3E1E0-5440-49A1-8E7E-B20DD7AE006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4386317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4864" indent="-1644864" algn="l" defTabSz="4386317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3875" indent="-1370717" algn="l" defTabSz="4386317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2886" indent="-1096570" algn="l" defTabSz="4386317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76045" indent="-1096570" algn="l" defTabSz="4386317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69203" indent="-1096570" algn="l" defTabSz="4386317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2362" indent="-1096570" algn="l" defTabSz="438631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55520" indent="-1096570" algn="l" defTabSz="438631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48669" indent="-1096570" algn="l" defTabSz="438631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41818" indent="-1096570" algn="l" defTabSz="438631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631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3158" algn="l" defTabSz="438631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6317" algn="l" defTabSz="438631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79475" algn="l" defTabSz="438631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2624" algn="l" defTabSz="438631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65773" algn="l" defTabSz="438631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58931" algn="l" defTabSz="438631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52090" algn="l" defTabSz="438631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45248" algn="l" defTabSz="438631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Rounded Rectangle 262"/>
          <p:cNvSpPr/>
          <p:nvPr/>
        </p:nvSpPr>
        <p:spPr>
          <a:xfrm>
            <a:off x="1143000" y="5715000"/>
            <a:ext cx="14706600" cy="3352800"/>
          </a:xfrm>
          <a:prstGeom prst="roundRect">
            <a:avLst/>
          </a:prstGeom>
          <a:solidFill>
            <a:srgbClr val="00B050"/>
          </a:solidFill>
          <a:effectLst>
            <a:outerShdw blurRad="660400" dist="508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ounded Rectangle 261"/>
          <p:cNvSpPr/>
          <p:nvPr/>
        </p:nvSpPr>
        <p:spPr>
          <a:xfrm>
            <a:off x="1219200" y="34442400"/>
            <a:ext cx="14706600" cy="8534400"/>
          </a:xfrm>
          <a:prstGeom prst="roundRect">
            <a:avLst>
              <a:gd name="adj" fmla="val 9299"/>
            </a:avLst>
          </a:prstGeom>
          <a:solidFill>
            <a:srgbClr val="00B050"/>
          </a:solidFill>
          <a:effectLst>
            <a:outerShdw blurRad="660400" dist="508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nequalities</a:t>
            </a:r>
            <a:endParaRPr lang="en-US" dirty="0"/>
          </a:p>
        </p:txBody>
      </p:sp>
      <p:sp>
        <p:nvSpPr>
          <p:cNvPr id="255" name="Rounded Rectangle 254"/>
          <p:cNvSpPr/>
          <p:nvPr/>
        </p:nvSpPr>
        <p:spPr>
          <a:xfrm>
            <a:off x="1143000" y="20650200"/>
            <a:ext cx="14706600" cy="12268200"/>
          </a:xfrm>
          <a:prstGeom prst="roundRect">
            <a:avLst>
              <a:gd name="adj" fmla="val 6108"/>
            </a:avLst>
          </a:prstGeom>
          <a:solidFill>
            <a:srgbClr val="00B050"/>
          </a:solidFill>
          <a:effectLst>
            <a:outerShdw blurRad="660400" dist="508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3" name="Rounded Rectangle 252"/>
          <p:cNvSpPr/>
          <p:nvPr/>
        </p:nvSpPr>
        <p:spPr>
          <a:xfrm>
            <a:off x="17145000" y="17449800"/>
            <a:ext cx="14554200" cy="9144000"/>
          </a:xfrm>
          <a:prstGeom prst="roundRect">
            <a:avLst>
              <a:gd name="adj" fmla="val 11425"/>
            </a:avLst>
          </a:prstGeom>
          <a:solidFill>
            <a:srgbClr val="00B050"/>
          </a:solidFill>
          <a:effectLst>
            <a:outerShdw blurRad="660400" dist="508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06" name="Rounded Rectangle 205"/>
          <p:cNvSpPr/>
          <p:nvPr/>
        </p:nvSpPr>
        <p:spPr>
          <a:xfrm>
            <a:off x="17068800" y="33451800"/>
            <a:ext cx="14630400" cy="4953000"/>
          </a:xfrm>
          <a:prstGeom prst="roundRect">
            <a:avLst/>
          </a:prstGeom>
          <a:solidFill>
            <a:srgbClr val="00B050"/>
          </a:solidFill>
          <a:effectLst>
            <a:outerShdw blurRad="660400" dist="508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ounded Rectangle 204"/>
          <p:cNvSpPr/>
          <p:nvPr/>
        </p:nvSpPr>
        <p:spPr>
          <a:xfrm>
            <a:off x="17145000" y="27813000"/>
            <a:ext cx="14554200" cy="4343400"/>
          </a:xfrm>
          <a:prstGeom prst="roundRect">
            <a:avLst/>
          </a:prstGeom>
          <a:solidFill>
            <a:srgbClr val="00B050"/>
          </a:solidFill>
          <a:effectLst>
            <a:outerShdw blurRad="660400" dist="508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ounded Rectangle 259"/>
          <p:cNvSpPr/>
          <p:nvPr/>
        </p:nvSpPr>
        <p:spPr>
          <a:xfrm>
            <a:off x="17068800" y="5638800"/>
            <a:ext cx="14630400" cy="10668000"/>
          </a:xfrm>
          <a:prstGeom prst="roundRect">
            <a:avLst>
              <a:gd name="adj" fmla="val 9524"/>
            </a:avLst>
          </a:prstGeom>
          <a:solidFill>
            <a:srgbClr val="00B050"/>
          </a:solidFill>
          <a:effectLst>
            <a:outerShdw blurRad="660400" dist="508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ounded Rectangle 258"/>
          <p:cNvSpPr/>
          <p:nvPr/>
        </p:nvSpPr>
        <p:spPr>
          <a:xfrm>
            <a:off x="1143000" y="14782800"/>
            <a:ext cx="14630400" cy="4572000"/>
          </a:xfrm>
          <a:prstGeom prst="roundRect">
            <a:avLst/>
          </a:prstGeom>
          <a:solidFill>
            <a:srgbClr val="00B050"/>
          </a:solidFill>
          <a:effectLst>
            <a:outerShdw blurRad="660400" dist="508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Rounded Rectangle 257"/>
          <p:cNvSpPr/>
          <p:nvPr/>
        </p:nvSpPr>
        <p:spPr>
          <a:xfrm>
            <a:off x="1143000" y="10210800"/>
            <a:ext cx="14630400" cy="3352800"/>
          </a:xfrm>
          <a:prstGeom prst="roundRect">
            <a:avLst/>
          </a:prstGeom>
          <a:solidFill>
            <a:srgbClr val="00B050"/>
          </a:solidFill>
          <a:effectLst>
            <a:outerShdw blurRad="660400" dist="508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43747" y="533400"/>
            <a:ext cx="24107853" cy="3808715"/>
          </a:xfrm>
          <a:prstGeom prst="rect">
            <a:avLst/>
          </a:prstGeom>
          <a:noFill/>
        </p:spPr>
        <p:txBody>
          <a:bodyPr wrap="none" lIns="91426" tIns="45710" rIns="91426" bIns="45710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600" b="1" dirty="0">
                <a:latin typeface="Microsoft Sans Serif" pitchFamily="34" charset="0"/>
              </a:rPr>
              <a:t>Takagi Factorization on </a:t>
            </a:r>
            <a:r>
              <a:rPr lang="en-US" sz="9600" b="1" dirty="0" smtClean="0">
                <a:latin typeface="Microsoft Sans Serif" pitchFamily="34" charset="0"/>
              </a:rPr>
              <a:t>a GPU </a:t>
            </a:r>
            <a:r>
              <a:rPr lang="en-US" sz="9600" b="1" dirty="0">
                <a:latin typeface="Microsoft Sans Serif" pitchFamily="34" charset="0"/>
              </a:rPr>
              <a:t>using CUDA</a:t>
            </a:r>
          </a:p>
          <a:p>
            <a:pPr algn="ctr">
              <a:spcBef>
                <a:spcPct val="50000"/>
              </a:spcBef>
            </a:pPr>
            <a:r>
              <a:rPr lang="en-US" sz="5400" b="1" dirty="0">
                <a:latin typeface="Microsoft Sans Serif" pitchFamily="34" charset="0"/>
              </a:rPr>
              <a:t>Gagandeep S. Sachdev , Vishay Vanjani  &amp;  Mary W. Hall</a:t>
            </a:r>
          </a:p>
          <a:p>
            <a:pPr algn="ctr">
              <a:spcBef>
                <a:spcPct val="50000"/>
              </a:spcBef>
            </a:pPr>
            <a:r>
              <a:rPr lang="en-US" sz="4300" dirty="0">
                <a:latin typeface="Microsoft Sans Serif" pitchFamily="34" charset="0"/>
              </a:rPr>
              <a:t>School of Computing, University of Utah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1" y="1143005"/>
            <a:ext cx="6172199" cy="1558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1338317" y="4791670"/>
            <a:ext cx="94820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Microsoft Sans Serif" pitchFamily="34" charset="0"/>
                <a:cs typeface="Microsoft Sans Serif" pitchFamily="34" charset="0"/>
              </a:rPr>
              <a:t>What is Takagi Factorization? </a:t>
            </a:r>
            <a:endParaRPr lang="en-US" sz="54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5874127"/>
            <a:ext cx="16840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defTabSz="914400"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Special form of singular value decomposition (SVD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) </a:t>
            </a:r>
          </a:p>
          <a:p>
            <a:pPr marL="1658755" lvl="2" defTabSz="9144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Applicable to </a:t>
            </a: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complex symmetric 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matrices.</a:t>
            </a:r>
          </a:p>
          <a:p>
            <a:pPr marL="457200" lvl="1" defTabSz="9144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Mathematically: A </a:t>
            </a: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= 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UsU</a:t>
            </a:r>
            <a:r>
              <a:rPr lang="en-US" sz="3200" baseline="300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T</a:t>
            </a:r>
            <a:endParaRPr lang="en-US" sz="3200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marL="1371600" lvl="3" defTabSz="914400"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U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= left singular matrix                                       </a:t>
            </a:r>
          </a:p>
          <a:p>
            <a:pPr marL="1371600" lvl="3" defTabSz="9144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s</a:t>
            </a: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  = Non-Negative Diagonal matrix (Eigen values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).</a:t>
            </a:r>
            <a:endParaRPr lang="en-US" sz="3200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marL="1371600" lvl="3" defTabSz="9144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U</a:t>
            </a:r>
            <a:r>
              <a:rPr lang="en-US" sz="3200" baseline="300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T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= Transpose of V matrix</a:t>
            </a:r>
          </a:p>
          <a:p>
            <a:pPr lvl="0" defTabSz="914400">
              <a:buFont typeface="Arial" pitchFamily="34" charset="0"/>
              <a:buChar char="•"/>
            </a:pPr>
            <a:endParaRPr lang="en-US" sz="3200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endParaRPr lang="en-US" sz="3200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1600" y="13859470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Microsoft Sans Serif" pitchFamily="34" charset="0"/>
                <a:cs typeface="Microsoft Sans Serif" pitchFamily="34" charset="0"/>
              </a:rPr>
              <a:t>Applications:</a:t>
            </a:r>
            <a:endParaRPr lang="en-US" sz="54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76400" y="14941927"/>
            <a:ext cx="13487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Grunsky inequalities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C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omputation of the </a:t>
            </a: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near-best 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uniform polynomial</a:t>
            </a:r>
            <a:endParaRPr lang="en-US" sz="3200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Rational </a:t>
            </a: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approximation 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of a </a:t>
            </a: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high degree polynomial on a 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disk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Complex independent component </a:t>
            </a: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analysis problems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Complex </a:t>
            </a: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coordinate 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rotation method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O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ptical </a:t>
            </a: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potential method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N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uclear </a:t>
            </a: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magnetic 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resonance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D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iagonalization </a:t>
            </a: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of mass matrices of 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Majorana fermions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3400" y="10364212"/>
            <a:ext cx="18669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SVD is defined as A = </a:t>
            </a:r>
            <a:r>
              <a:rPr lang="en-US" sz="3200" dirty="0" err="1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UsV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*.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Left and right singular vectors are different matrices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Computing Takagi vectors is not trivial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Takagi factorization takes advantage of symmetry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Less computational complexity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Less storage requirements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71600" y="9287470"/>
            <a:ext cx="990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5400" dirty="0" smtClean="0">
                <a:latin typeface="Microsoft Sans Serif" pitchFamily="34" charset="0"/>
                <a:cs typeface="Microsoft Sans Serif" pitchFamily="34" charset="0"/>
              </a:rPr>
              <a:t>How is it different from SVD?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221200" y="47244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Microsoft Sans Serif" pitchFamily="34" charset="0"/>
                <a:cs typeface="Microsoft Sans Serif" pitchFamily="34" charset="0"/>
              </a:rPr>
              <a:t>Jacobi Method</a:t>
            </a:r>
            <a:endParaRPr lang="en-US" sz="54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15773400" y="6066532"/>
            <a:ext cx="15621000" cy="114185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For a given pair of p and q, form a 2x2 symmetric matrix as shown:</a:t>
            </a:r>
          </a:p>
          <a:p>
            <a:pPr lvl="2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lvl="2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lvl="2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lvl="2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lvl="2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lvl="2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Diagonalize this matrix such that: </a:t>
            </a:r>
          </a:p>
          <a:p>
            <a:pPr lvl="2"/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</a:p>
          <a:p>
            <a:pPr lvl="2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lvl="2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lvl="2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Apply transformation to p,q rows  and columns.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Apply such unitary transform to all possible pairs</a:t>
            </a:r>
          </a:p>
          <a:p>
            <a:pPr lvl="3">
              <a:buFont typeface="Arial" pitchFamily="34" charset="0"/>
              <a:buChar char="•"/>
            </a:pPr>
            <a:r>
              <a:rPr lang="en-US" sz="3200" baseline="300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N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C</a:t>
            </a:r>
            <a:r>
              <a:rPr lang="en-US" sz="3200" baseline="-250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= N(N-1)/2 combinations.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This finishes one sweep.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Keep performing sweeps until the matrix converges. 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Convergence: sum of absolute values of off-diagonal elements.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Quadratic in nature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Complexity: N^3</a:t>
            </a:r>
          </a:p>
          <a:p>
            <a:pPr lvl="2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lvl="2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lvl="2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22174200" y="6717268"/>
            <a:ext cx="7620000" cy="2274332"/>
            <a:chOff x="4191000" y="1219200"/>
            <a:chExt cx="7620000" cy="2274332"/>
          </a:xfrm>
        </p:grpSpPr>
        <p:sp>
          <p:nvSpPr>
            <p:cNvPr id="137" name="Oval 136"/>
            <p:cNvSpPr/>
            <p:nvPr/>
          </p:nvSpPr>
          <p:spPr>
            <a:xfrm>
              <a:off x="7620000" y="2362200"/>
              <a:ext cx="228600" cy="228600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138" name="Oval 137"/>
            <p:cNvSpPr/>
            <p:nvPr/>
          </p:nvSpPr>
          <p:spPr>
            <a:xfrm>
              <a:off x="7620000" y="3048000"/>
              <a:ext cx="228600" cy="228600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6934200" y="3048000"/>
              <a:ext cx="228600" cy="228600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6934200" y="2362200"/>
              <a:ext cx="228600" cy="228600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  <p:grpSp>
          <p:nvGrpSpPr>
            <p:cNvPr id="141" name="Group 66"/>
            <p:cNvGrpSpPr/>
            <p:nvPr/>
          </p:nvGrpSpPr>
          <p:grpSpPr>
            <a:xfrm>
              <a:off x="6324600" y="1893332"/>
              <a:ext cx="1905000" cy="1600200"/>
              <a:chOff x="4648200" y="2743200"/>
              <a:chExt cx="1905000" cy="1600200"/>
            </a:xfrm>
          </p:grpSpPr>
          <p:cxnSp>
            <p:nvCxnSpPr>
              <p:cNvPr id="150" name="Straight Connector 149"/>
              <p:cNvCxnSpPr/>
              <p:nvPr/>
            </p:nvCxnSpPr>
            <p:spPr>
              <a:xfrm>
                <a:off x="4648200" y="2743200"/>
                <a:ext cx="1524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4648200" y="4343400"/>
                <a:ext cx="1524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 flipH="1" flipV="1">
                <a:off x="3848100" y="3543300"/>
                <a:ext cx="16002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6400800" y="2743200"/>
                <a:ext cx="1524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>
                <a:off x="6400800" y="4343400"/>
                <a:ext cx="1524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 flipH="1" flipV="1">
                <a:off x="5753100" y="3543300"/>
                <a:ext cx="16002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6" name="Oval 155"/>
              <p:cNvSpPr/>
              <p:nvPr/>
            </p:nvSpPr>
            <p:spPr>
              <a:xfrm>
                <a:off x="4876800" y="28194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4876800" y="30480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4876800" y="32766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4876800" y="35052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4876800" y="37338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4876800" y="39624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4876800" y="41910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5364481" y="28194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5364481" y="30480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5364481" y="32766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5364481" y="35052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5364481" y="37338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5364481" y="39624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5364481" y="41910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6278881" y="28194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6278881" y="30480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6278881" y="32766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6278881" y="35052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6278881" y="37338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6278881" y="39624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6278881" y="41910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6050281" y="28194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6050281" y="30480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6050281" y="32766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6050281" y="35052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6050281" y="37338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6050281" y="39624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6050281" y="41910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5593081" y="28194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5593081" y="30480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5593081" y="32766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5593081" y="35052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5593081" y="37338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5593081" y="39624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5593081" y="41910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5821681" y="28194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5821681" y="30480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5821681" y="32766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5821681" y="35052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95" name="Oval 194"/>
              <p:cNvSpPr/>
              <p:nvPr/>
            </p:nvSpPr>
            <p:spPr>
              <a:xfrm>
                <a:off x="5821681" y="37338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96" name="Oval 195"/>
              <p:cNvSpPr/>
              <p:nvPr/>
            </p:nvSpPr>
            <p:spPr>
              <a:xfrm>
                <a:off x="5821681" y="39624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97" name="Oval 196"/>
              <p:cNvSpPr/>
              <p:nvPr/>
            </p:nvSpPr>
            <p:spPr>
              <a:xfrm>
                <a:off x="5821681" y="41910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5135881" y="28194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5135881" y="30480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5135881" y="32766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5135881" y="35052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5135881" y="37338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5135881" y="39624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5135881" y="4191000"/>
                <a:ext cx="45719" cy="762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</p:grpSp>
        <p:sp>
          <p:nvSpPr>
            <p:cNvPr id="142" name="Rectangle 141"/>
            <p:cNvSpPr/>
            <p:nvPr/>
          </p:nvSpPr>
          <p:spPr>
            <a:xfrm>
              <a:off x="6248400" y="1219200"/>
              <a:ext cx="31242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p</a:t>
              </a:r>
              <a:r>
                <a:rPr lang="en-US" sz="3200" baseline="30000" dirty="0" smtClean="0">
                  <a:latin typeface="Microsoft Sans Serif" pitchFamily="34" charset="0"/>
                  <a:cs typeface="Microsoft Sans Serif" pitchFamily="34" charset="0"/>
                </a:rPr>
                <a:t>th</a:t>
              </a:r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col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620000" y="1219200"/>
              <a:ext cx="41910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q</a:t>
              </a:r>
              <a:r>
                <a:rPr lang="en-US" sz="3200" baseline="30000" dirty="0" smtClean="0">
                  <a:latin typeface="Microsoft Sans Serif" pitchFamily="34" charset="0"/>
                  <a:cs typeface="Microsoft Sans Serif" pitchFamily="34" charset="0"/>
                </a:rPr>
                <a:t>th</a:t>
              </a:r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col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cxnSp>
          <p:nvCxnSpPr>
            <p:cNvPr id="144" name="Straight Arrow Connector 143"/>
            <p:cNvCxnSpPr/>
            <p:nvPr/>
          </p:nvCxnSpPr>
          <p:spPr>
            <a:xfrm rot="16200000" flipH="1">
              <a:off x="6743167" y="1627166"/>
              <a:ext cx="328133" cy="2508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/>
            <p:nvPr/>
          </p:nvCxnSpPr>
          <p:spPr>
            <a:xfrm rot="5400000">
              <a:off x="7696201" y="1676401"/>
              <a:ext cx="304798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6" name="Rectangle 145"/>
            <p:cNvSpPr/>
            <p:nvPr/>
          </p:nvSpPr>
          <p:spPr>
            <a:xfrm>
              <a:off x="4267200" y="2121932"/>
              <a:ext cx="16002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p</a:t>
              </a:r>
              <a:r>
                <a:rPr lang="en-US" sz="3200" baseline="30000" dirty="0" smtClean="0">
                  <a:latin typeface="Microsoft Sans Serif" pitchFamily="34" charset="0"/>
                  <a:cs typeface="Microsoft Sans Serif" pitchFamily="34" charset="0"/>
                </a:rPr>
                <a:t>th</a:t>
              </a:r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 row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cxnSp>
          <p:nvCxnSpPr>
            <p:cNvPr id="147" name="Straight Arrow Connector 146"/>
            <p:cNvCxnSpPr/>
            <p:nvPr/>
          </p:nvCxnSpPr>
          <p:spPr>
            <a:xfrm>
              <a:off x="5715000" y="2350532"/>
              <a:ext cx="838200" cy="1143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8" name="Rectangle 147"/>
            <p:cNvSpPr/>
            <p:nvPr/>
          </p:nvSpPr>
          <p:spPr>
            <a:xfrm>
              <a:off x="4191000" y="2883932"/>
              <a:ext cx="1433749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q</a:t>
              </a:r>
              <a:r>
                <a:rPr lang="en-US" sz="3200" baseline="30000" dirty="0" smtClean="0">
                  <a:latin typeface="Microsoft Sans Serif" pitchFamily="34" charset="0"/>
                  <a:cs typeface="Microsoft Sans Serif" pitchFamily="34" charset="0"/>
                </a:rPr>
                <a:t>th</a:t>
              </a:r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 row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cxnSp>
          <p:nvCxnSpPr>
            <p:cNvPr id="149" name="Straight Arrow Connector 148"/>
            <p:cNvCxnSpPr>
              <a:stCxn id="148" idx="3"/>
            </p:cNvCxnSpPr>
            <p:nvPr/>
          </p:nvCxnSpPr>
          <p:spPr>
            <a:xfrm>
              <a:off x="5624749" y="3176320"/>
              <a:ext cx="935146" cy="12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4" name="Group 253"/>
          <p:cNvGrpSpPr/>
          <p:nvPr/>
        </p:nvGrpSpPr>
        <p:grpSpPr>
          <a:xfrm>
            <a:off x="22174200" y="10363252"/>
            <a:ext cx="8190466" cy="1066748"/>
            <a:chOff x="13182600" y="11656794"/>
            <a:chExt cx="5108420" cy="716009"/>
          </a:xfrm>
        </p:grpSpPr>
        <p:cxnSp>
          <p:nvCxnSpPr>
            <p:cNvPr id="207" name="Straight Connector 206"/>
            <p:cNvCxnSpPr/>
            <p:nvPr/>
          </p:nvCxnSpPr>
          <p:spPr>
            <a:xfrm rot="5400000">
              <a:off x="13182600" y="12039600"/>
              <a:ext cx="609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>
            <a:xfrm>
              <a:off x="13487400" y="117348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13487400" y="12344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5400000">
              <a:off x="13792200" y="12039600"/>
              <a:ext cx="609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>
              <a:off x="13944600" y="117348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13944600" y="12344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3" name="TextBox 212"/>
            <p:cNvSpPr txBox="1"/>
            <p:nvPr/>
          </p:nvSpPr>
          <p:spPr>
            <a:xfrm>
              <a:off x="13487400" y="11658600"/>
              <a:ext cx="257148" cy="392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a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13784094" y="11658600"/>
              <a:ext cx="243151" cy="392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c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13792200" y="11975068"/>
              <a:ext cx="257148" cy="392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b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13487400" y="11975068"/>
              <a:ext cx="243151" cy="392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c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13182600" y="11822668"/>
              <a:ext cx="243151" cy="392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J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14088894" y="11811000"/>
              <a:ext cx="347130" cy="392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J</a:t>
              </a:r>
              <a:r>
                <a:rPr lang="en-US" sz="3200" baseline="30000" dirty="0">
                  <a:latin typeface="Microsoft Sans Serif" pitchFamily="34" charset="0"/>
                  <a:cs typeface="Microsoft Sans Serif" pitchFamily="34" charset="0"/>
                </a:rPr>
                <a:t>T</a:t>
              </a:r>
            </a:p>
          </p:txBody>
        </p:sp>
        <p:cxnSp>
          <p:nvCxnSpPr>
            <p:cNvPr id="219" name="Straight Connector 218"/>
            <p:cNvCxnSpPr/>
            <p:nvPr/>
          </p:nvCxnSpPr>
          <p:spPr>
            <a:xfrm rot="5400000">
              <a:off x="14478000" y="12039600"/>
              <a:ext cx="609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>
              <a:off x="14782800" y="117348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>
              <a:off x="14782800" y="12344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15444214" y="12039600"/>
              <a:ext cx="609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>
              <a:off x="15596614" y="117348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>
              <a:off x="15596614" y="12344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5" name="TextBox 224"/>
            <p:cNvSpPr txBox="1"/>
            <p:nvPr/>
          </p:nvSpPr>
          <p:spPr>
            <a:xfrm>
              <a:off x="14988595" y="11670268"/>
              <a:ext cx="257148" cy="392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0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15431774" y="11658600"/>
              <a:ext cx="257148" cy="392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0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15431774" y="11980299"/>
              <a:ext cx="257148" cy="392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0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14988595" y="11975068"/>
              <a:ext cx="257148" cy="392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0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cxnSp>
          <p:nvCxnSpPr>
            <p:cNvPr id="229" name="Straight Connector 228"/>
            <p:cNvCxnSpPr/>
            <p:nvPr/>
          </p:nvCxnSpPr>
          <p:spPr>
            <a:xfrm>
              <a:off x="14478000" y="11963400"/>
              <a:ext cx="228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>
              <a:off x="14478000" y="12039600"/>
              <a:ext cx="228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31" name="Group 153"/>
            <p:cNvGrpSpPr/>
            <p:nvPr/>
          </p:nvGrpSpPr>
          <p:grpSpPr>
            <a:xfrm>
              <a:off x="15311457" y="12039600"/>
              <a:ext cx="162216" cy="228600"/>
              <a:chOff x="3419513" y="4800600"/>
              <a:chExt cx="324432" cy="228600"/>
            </a:xfrm>
          </p:grpSpPr>
          <p:cxnSp>
            <p:nvCxnSpPr>
              <p:cNvPr id="250" name="Straight Connector 249"/>
              <p:cNvCxnSpPr/>
              <p:nvPr/>
            </p:nvCxnSpPr>
            <p:spPr>
              <a:xfrm>
                <a:off x="3439146" y="4876800"/>
                <a:ext cx="304799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/>
              <p:nvPr/>
            </p:nvCxnSpPr>
            <p:spPr>
              <a:xfrm>
                <a:off x="3419513" y="4953000"/>
                <a:ext cx="3048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/>
              <p:nvPr/>
            </p:nvCxnSpPr>
            <p:spPr>
              <a:xfrm rot="5400000" flipH="1" flipV="1">
                <a:off x="3438761" y="4838699"/>
                <a:ext cx="228600" cy="15240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32" name="Group 157"/>
            <p:cNvGrpSpPr/>
            <p:nvPr/>
          </p:nvGrpSpPr>
          <p:grpSpPr>
            <a:xfrm>
              <a:off x="14782800" y="11811000"/>
              <a:ext cx="152400" cy="228600"/>
              <a:chOff x="3124200" y="4800600"/>
              <a:chExt cx="304800" cy="228600"/>
            </a:xfrm>
          </p:grpSpPr>
          <p:cxnSp>
            <p:nvCxnSpPr>
              <p:cNvPr id="247" name="Straight Connector 246"/>
              <p:cNvCxnSpPr/>
              <p:nvPr/>
            </p:nvCxnSpPr>
            <p:spPr>
              <a:xfrm>
                <a:off x="3124200" y="4876800"/>
                <a:ext cx="3048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>
              <a:xfrm>
                <a:off x="3124200" y="4953000"/>
                <a:ext cx="3048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rot="5400000" flipH="1" flipV="1">
                <a:off x="3162300" y="4838700"/>
                <a:ext cx="228600" cy="1524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33" name="TextBox 232"/>
            <p:cNvSpPr txBox="1"/>
            <p:nvPr/>
          </p:nvSpPr>
          <p:spPr>
            <a:xfrm>
              <a:off x="16010782" y="11811000"/>
              <a:ext cx="286143" cy="392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&amp;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cxnSp>
          <p:nvCxnSpPr>
            <p:cNvPr id="234" name="Straight Connector 233"/>
            <p:cNvCxnSpPr/>
            <p:nvPr/>
          </p:nvCxnSpPr>
          <p:spPr>
            <a:xfrm rot="5400000">
              <a:off x="16869999" y="12039600"/>
              <a:ext cx="609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/>
            <p:nvPr/>
          </p:nvCxnSpPr>
          <p:spPr>
            <a:xfrm>
              <a:off x="17174799" y="11734799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/>
          </p:nvCxnSpPr>
          <p:spPr>
            <a:xfrm>
              <a:off x="17212503" y="12344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5400000">
              <a:off x="17975094" y="12039600"/>
              <a:ext cx="609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>
              <a:off x="18127494" y="117348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>
              <a:off x="18127494" y="12344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0" name="TextBox 239"/>
            <p:cNvSpPr txBox="1"/>
            <p:nvPr/>
          </p:nvSpPr>
          <p:spPr>
            <a:xfrm>
              <a:off x="17279544" y="11656794"/>
              <a:ext cx="513096" cy="392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cos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17782733" y="11670268"/>
              <a:ext cx="505267" cy="3925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sin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17777924" y="11975072"/>
              <a:ext cx="513096" cy="392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cos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17174799" y="11963634"/>
              <a:ext cx="596080" cy="392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- sin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16603494" y="11822679"/>
              <a:ext cx="243151" cy="392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Microsoft Sans Serif" pitchFamily="34" charset="0"/>
                  <a:cs typeface="Microsoft Sans Serif" pitchFamily="34" charset="0"/>
                </a:rPr>
                <a:t>J</a:t>
              </a:r>
              <a:endParaRPr lang="en-US" sz="32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cxnSp>
          <p:nvCxnSpPr>
            <p:cNvPr id="245" name="Straight Connector 244"/>
            <p:cNvCxnSpPr/>
            <p:nvPr/>
          </p:nvCxnSpPr>
          <p:spPr>
            <a:xfrm>
              <a:off x="16840200" y="11963400"/>
              <a:ext cx="228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>
              <a:off x="16840200" y="12039600"/>
              <a:ext cx="228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4" name="TextBox 493"/>
          <p:cNvSpPr txBox="1"/>
          <p:nvPr/>
        </p:nvSpPr>
        <p:spPr>
          <a:xfrm>
            <a:off x="17221200" y="26898600"/>
            <a:ext cx="944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Microsoft Sans Serif" pitchFamily="34" charset="0"/>
                <a:cs typeface="Microsoft Sans Serif" pitchFamily="34" charset="0"/>
              </a:rPr>
              <a:t>Other Algorithms</a:t>
            </a:r>
            <a:endParaRPr lang="en-US" sz="54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495" name="Rectangle 494"/>
          <p:cNvSpPr/>
          <p:nvPr/>
        </p:nvSpPr>
        <p:spPr>
          <a:xfrm>
            <a:off x="18440400" y="28666618"/>
            <a:ext cx="7543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en-US" sz="3200" dirty="0" smtClean="0">
              <a:latin typeface="Microsoft Sans Serif" pitchFamily="34" charset="0"/>
              <a:cs typeface="Microsoft Sans Serif" pitchFamily="34" charset="0"/>
            </a:endParaRPr>
          </a:p>
          <a:p>
            <a:pPr lvl="2"/>
            <a:endParaRPr sz="320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496" name="Rectangle 495"/>
          <p:cNvSpPr/>
          <p:nvPr/>
        </p:nvSpPr>
        <p:spPr>
          <a:xfrm>
            <a:off x="15773400" y="27981057"/>
            <a:ext cx="14020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Divide and Conquer Algorithm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Twisted Factorization method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Both involve tridiagonalization followed by diagonalization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Complexity: N^2</a:t>
            </a:r>
            <a:endParaRPr sz="3200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Problems :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Not as parallelizable as Jacobi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Jacobi method is more stable</a:t>
            </a:r>
          </a:p>
          <a:p>
            <a:pPr lvl="4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 Example: ill-conditioned matrices </a:t>
            </a:r>
          </a:p>
        </p:txBody>
      </p:sp>
      <p:sp>
        <p:nvSpPr>
          <p:cNvPr id="497" name="TextBox 496"/>
          <p:cNvSpPr txBox="1"/>
          <p:nvPr/>
        </p:nvSpPr>
        <p:spPr>
          <a:xfrm>
            <a:off x="17221200" y="32461200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Microsoft Sans Serif" pitchFamily="34" charset="0"/>
                <a:cs typeface="Microsoft Sans Serif" pitchFamily="34" charset="0"/>
              </a:rPr>
              <a:t>Related work</a:t>
            </a:r>
            <a:endParaRPr lang="en-US" sz="54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498" name="Rectangle 497"/>
          <p:cNvSpPr/>
          <p:nvPr/>
        </p:nvSpPr>
        <p:spPr>
          <a:xfrm>
            <a:off x="15773400" y="33680400"/>
            <a:ext cx="17449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Fast SVD on 7900 GTK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A generation before CUDA enabled GPUs (2005)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Recently, SVD implemented on GPU using CUDA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Implemented only for real matrices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Bidiagonalization  by Householder transforms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Diagonalization by implicitly shifted QR algorithm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Complexity: m*n^2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High storage space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Matlab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and serial C implementations available</a:t>
            </a:r>
          </a:p>
          <a:p>
            <a:pPr lvl="3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499" name="TextBox 498"/>
          <p:cNvSpPr txBox="1"/>
          <p:nvPr/>
        </p:nvSpPr>
        <p:spPr>
          <a:xfrm>
            <a:off x="17164109" y="16526470"/>
            <a:ext cx="117918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Microsoft Sans Serif" pitchFamily="34" charset="0"/>
                <a:cs typeface="Microsoft Sans Serif" pitchFamily="34" charset="0"/>
              </a:rPr>
              <a:t>Parallel Jacobi Algorithm</a:t>
            </a:r>
            <a:endParaRPr lang="en-US" sz="54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500" name="Rectangle 499"/>
          <p:cNvSpPr/>
          <p:nvPr/>
        </p:nvSpPr>
        <p:spPr>
          <a:xfrm>
            <a:off x="15773400" y="17678400"/>
            <a:ext cx="14859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N/2 parallel unitary transforms possible.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Order does not alter the final result. 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Parallel threads cannot share a common index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This is done (N-1) times for one sweep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All row updates need to finish before column updates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To prevent race conditions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Column entries will be part of rows of other thread’s row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Computation now done on full symmetric matrix 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Need a mechanism to generate unique N/2 pairs for (N-1) times</a:t>
            </a:r>
          </a:p>
          <a:p>
            <a:pPr lvl="2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lvl="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Cyclic chess tournament scheduling</a:t>
            </a:r>
          </a:p>
        </p:txBody>
      </p:sp>
      <p:sp>
        <p:nvSpPr>
          <p:cNvPr id="559" name="TextBox 558"/>
          <p:cNvSpPr txBox="1"/>
          <p:nvPr/>
        </p:nvSpPr>
        <p:spPr>
          <a:xfrm>
            <a:off x="1295400" y="19726870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Microsoft Sans Serif" pitchFamily="34" charset="0"/>
                <a:cs typeface="Microsoft Sans Serif" pitchFamily="34" charset="0"/>
              </a:rPr>
              <a:t>GPU Execution</a:t>
            </a:r>
            <a:endParaRPr lang="en-US" sz="54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561" name="Flowchart: Data 560"/>
          <p:cNvSpPr/>
          <p:nvPr/>
        </p:nvSpPr>
        <p:spPr>
          <a:xfrm>
            <a:off x="3124200" y="21107400"/>
            <a:ext cx="8686800" cy="914400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Copy complex Matrix A from host to GPU</a:t>
            </a:r>
            <a:endParaRPr lang="en-US" sz="28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562" name="Rectangle 561"/>
          <p:cNvSpPr/>
          <p:nvPr/>
        </p:nvSpPr>
        <p:spPr>
          <a:xfrm>
            <a:off x="1981200" y="22479000"/>
            <a:ext cx="10744200" cy="1143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Kernel : Initialize auxiliary data structures – real diagonal matrix D and complex Takagi vector matrix U </a:t>
            </a:r>
            <a:endParaRPr lang="en-US" sz="28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563" name="Rectangle 562"/>
          <p:cNvSpPr/>
          <p:nvPr/>
        </p:nvSpPr>
        <p:spPr>
          <a:xfrm>
            <a:off x="3276600" y="24079200"/>
            <a:ext cx="73914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Kernel : Calculate threshold</a:t>
            </a:r>
            <a:endParaRPr lang="en-US" sz="2800" dirty="0"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565" name="Straight Arrow Connector 564"/>
          <p:cNvCxnSpPr/>
          <p:nvPr/>
        </p:nvCxnSpPr>
        <p:spPr>
          <a:xfrm rot="5400000">
            <a:off x="6782594" y="25145206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Arrow Connector 565"/>
          <p:cNvCxnSpPr/>
          <p:nvPr/>
        </p:nvCxnSpPr>
        <p:spPr>
          <a:xfrm rot="5400000">
            <a:off x="6782594" y="23849806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Straight Arrow Connector 566"/>
          <p:cNvCxnSpPr/>
          <p:nvPr/>
        </p:nvCxnSpPr>
        <p:spPr>
          <a:xfrm rot="5400000">
            <a:off x="6706394" y="22249606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0" name="Flowchart: Decision 569"/>
          <p:cNvSpPr/>
          <p:nvPr/>
        </p:nvSpPr>
        <p:spPr>
          <a:xfrm>
            <a:off x="4419600" y="25374600"/>
            <a:ext cx="5181600" cy="182880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Convergence reached</a:t>
            </a:r>
            <a:endParaRPr lang="en-US" sz="28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571" name="Rectangle 570"/>
          <p:cNvSpPr/>
          <p:nvPr/>
        </p:nvSpPr>
        <p:spPr>
          <a:xfrm>
            <a:off x="1600200" y="28346400"/>
            <a:ext cx="70866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Kernel : Diagonalize and row updates</a:t>
            </a:r>
            <a:br>
              <a:rPr lang="en-US" sz="2800" dirty="0" smtClean="0">
                <a:latin typeface="Microsoft Sans Serif" pitchFamily="34" charset="0"/>
                <a:cs typeface="Microsoft Sans Serif" pitchFamily="34" charset="0"/>
              </a:rPr>
            </a:b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--------------Host synchronization--------</a:t>
            </a:r>
            <a:endParaRPr lang="en-US" sz="28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572" name="Rectangle 571"/>
          <p:cNvSpPr/>
          <p:nvPr/>
        </p:nvSpPr>
        <p:spPr>
          <a:xfrm>
            <a:off x="1600200" y="29565600"/>
            <a:ext cx="70866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Kernel : Column and Unitary matrix updates</a:t>
            </a:r>
          </a:p>
          <a:p>
            <a:pPr algn="ctr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--------------Host synchronization--------</a:t>
            </a:r>
            <a:endParaRPr lang="en-US" sz="28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573" name="Rectangle 572"/>
          <p:cNvSpPr/>
          <p:nvPr/>
        </p:nvSpPr>
        <p:spPr>
          <a:xfrm>
            <a:off x="7467600" y="30556200"/>
            <a:ext cx="79248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Kernel : make diagonal elements non-negative and sort</a:t>
            </a:r>
            <a:endParaRPr lang="en-US" sz="2800" dirty="0"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574" name="Elbow Connector 14"/>
          <p:cNvCxnSpPr>
            <a:stCxn id="570" idx="1"/>
            <a:endCxn id="578" idx="0"/>
          </p:cNvCxnSpPr>
          <p:nvPr/>
        </p:nvCxnSpPr>
        <p:spPr>
          <a:xfrm rot="10800000" flipV="1">
            <a:off x="4267200" y="26289000"/>
            <a:ext cx="152400" cy="5334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Elbow Connector 14"/>
          <p:cNvCxnSpPr>
            <a:stCxn id="570" idx="3"/>
          </p:cNvCxnSpPr>
          <p:nvPr/>
        </p:nvCxnSpPr>
        <p:spPr>
          <a:xfrm>
            <a:off x="9601200" y="26289000"/>
            <a:ext cx="2133600" cy="42672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6" name="TextBox 575"/>
          <p:cNvSpPr txBox="1"/>
          <p:nvPr/>
        </p:nvSpPr>
        <p:spPr>
          <a:xfrm>
            <a:off x="9677400" y="25841980"/>
            <a:ext cx="803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Yes</a:t>
            </a:r>
            <a:endParaRPr lang="en-US" sz="28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577" name="TextBox 576"/>
          <p:cNvSpPr txBox="1"/>
          <p:nvPr/>
        </p:nvSpPr>
        <p:spPr>
          <a:xfrm>
            <a:off x="4191000" y="25765780"/>
            <a:ext cx="644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No</a:t>
            </a:r>
            <a:endParaRPr lang="en-US" sz="28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578" name="Flowchart: Decision 577"/>
          <p:cNvSpPr/>
          <p:nvPr/>
        </p:nvSpPr>
        <p:spPr>
          <a:xfrm>
            <a:off x="2667000" y="26822400"/>
            <a:ext cx="3200400" cy="121920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N-1 times ?</a:t>
            </a:r>
            <a:endParaRPr lang="en-US" sz="28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579" name="TextBox 578"/>
          <p:cNvSpPr txBox="1"/>
          <p:nvPr/>
        </p:nvSpPr>
        <p:spPr>
          <a:xfrm>
            <a:off x="4876800" y="27813000"/>
            <a:ext cx="644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No</a:t>
            </a:r>
            <a:endParaRPr lang="en-US" sz="2800" dirty="0"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580" name="Straight Arrow Connector 579"/>
          <p:cNvCxnSpPr/>
          <p:nvPr/>
        </p:nvCxnSpPr>
        <p:spPr>
          <a:xfrm rot="5400000">
            <a:off x="4114800" y="29413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2" name="Elbow Connector 581"/>
          <p:cNvCxnSpPr>
            <a:stCxn id="572" idx="3"/>
            <a:endCxn id="578" idx="3"/>
          </p:cNvCxnSpPr>
          <p:nvPr/>
        </p:nvCxnSpPr>
        <p:spPr>
          <a:xfrm flipH="1" flipV="1">
            <a:off x="5867400" y="27432000"/>
            <a:ext cx="2819400" cy="2552700"/>
          </a:xfrm>
          <a:prstGeom prst="bentConnector3">
            <a:avLst>
              <a:gd name="adj1" fmla="val -810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Shape 582"/>
          <p:cNvCxnSpPr>
            <a:stCxn id="578" idx="1"/>
          </p:cNvCxnSpPr>
          <p:nvPr/>
        </p:nvCxnSpPr>
        <p:spPr>
          <a:xfrm rot="10800000">
            <a:off x="1828800" y="24536400"/>
            <a:ext cx="838200" cy="2895600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5" name="TextBox 584"/>
          <p:cNvSpPr txBox="1"/>
          <p:nvPr/>
        </p:nvSpPr>
        <p:spPr>
          <a:xfrm>
            <a:off x="1752600" y="27355800"/>
            <a:ext cx="803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Yes</a:t>
            </a:r>
            <a:endParaRPr lang="en-US" sz="28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586" name="Flowchart: Data 585"/>
          <p:cNvSpPr/>
          <p:nvPr/>
        </p:nvSpPr>
        <p:spPr>
          <a:xfrm>
            <a:off x="8153400" y="32004000"/>
            <a:ext cx="7315200" cy="609600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Copy U and D from GPU</a:t>
            </a:r>
            <a:endParaRPr lang="en-US" sz="2800" dirty="0"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587" name="Straight Arrow Connector 586"/>
          <p:cNvCxnSpPr/>
          <p:nvPr/>
        </p:nvCxnSpPr>
        <p:spPr>
          <a:xfrm rot="5400000">
            <a:off x="11353800" y="31623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8" name="TextBox 587"/>
          <p:cNvSpPr txBox="1"/>
          <p:nvPr/>
        </p:nvSpPr>
        <p:spPr>
          <a:xfrm>
            <a:off x="1295400" y="33451800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Microsoft Sans Serif" pitchFamily="34" charset="0"/>
                <a:cs typeface="Microsoft Sans Serif" pitchFamily="34" charset="0"/>
              </a:rPr>
              <a:t>Results</a:t>
            </a:r>
            <a:endParaRPr lang="en-US" sz="5400" dirty="0"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278" name="Straight Arrow Connector 277"/>
          <p:cNvCxnSpPr/>
          <p:nvPr/>
        </p:nvCxnSpPr>
        <p:spPr>
          <a:xfrm rot="5400000">
            <a:off x="4115594" y="281932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Arrow Connector 280"/>
          <p:cNvCxnSpPr/>
          <p:nvPr/>
        </p:nvCxnSpPr>
        <p:spPr>
          <a:xfrm>
            <a:off x="1828800" y="24536400"/>
            <a:ext cx="1447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1" name="Chart 260"/>
          <p:cNvGraphicFramePr/>
          <p:nvPr/>
        </p:nvGraphicFramePr>
        <p:xfrm>
          <a:off x="3581400" y="35052000"/>
          <a:ext cx="101346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5" name="Rounded Rectangle 274"/>
          <p:cNvSpPr/>
          <p:nvPr/>
        </p:nvSpPr>
        <p:spPr>
          <a:xfrm>
            <a:off x="16992600" y="39776400"/>
            <a:ext cx="14706600" cy="3124200"/>
          </a:xfrm>
          <a:prstGeom prst="roundRect">
            <a:avLst/>
          </a:prstGeom>
          <a:solidFill>
            <a:srgbClr val="00B050"/>
          </a:solidFill>
          <a:effectLst>
            <a:outerShdw blurRad="660400" dist="508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TextBox 275"/>
          <p:cNvSpPr txBox="1"/>
          <p:nvPr/>
        </p:nvSpPr>
        <p:spPr>
          <a:xfrm>
            <a:off x="17221200" y="38785800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Microsoft Sans Serif" pitchFamily="34" charset="0"/>
                <a:cs typeface="Microsoft Sans Serif" pitchFamily="34" charset="0"/>
              </a:rPr>
              <a:t>Conclusion</a:t>
            </a:r>
            <a:endParaRPr lang="en-US" sz="54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18897600" y="23469600"/>
            <a:ext cx="381000" cy="17526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9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19735800" y="23469600"/>
            <a:ext cx="381000" cy="17526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8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0" name="Rectangle 279"/>
          <p:cNvSpPr/>
          <p:nvPr/>
        </p:nvSpPr>
        <p:spPr>
          <a:xfrm>
            <a:off x="20574000" y="23469600"/>
            <a:ext cx="381000" cy="17526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7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21412200" y="23469600"/>
            <a:ext cx="381000" cy="17526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6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3" name="Rectangle 282"/>
          <p:cNvSpPr/>
          <p:nvPr/>
        </p:nvSpPr>
        <p:spPr>
          <a:xfrm>
            <a:off x="22250400" y="23469600"/>
            <a:ext cx="381000" cy="17526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5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85" name="Straight Arrow Connector 284"/>
          <p:cNvCxnSpPr/>
          <p:nvPr/>
        </p:nvCxnSpPr>
        <p:spPr>
          <a:xfrm rot="10800000">
            <a:off x="19297651" y="23850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6" name="Straight Arrow Connector 285"/>
          <p:cNvCxnSpPr/>
          <p:nvPr/>
        </p:nvCxnSpPr>
        <p:spPr>
          <a:xfrm rot="16200000" flipH="1">
            <a:off x="19192875" y="24317325"/>
            <a:ext cx="609600" cy="438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Arrow Connector 288"/>
          <p:cNvCxnSpPr/>
          <p:nvPr/>
        </p:nvCxnSpPr>
        <p:spPr>
          <a:xfrm rot="10800000">
            <a:off x="20135851" y="23850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Arrow Connector 289"/>
          <p:cNvCxnSpPr/>
          <p:nvPr/>
        </p:nvCxnSpPr>
        <p:spPr>
          <a:xfrm flipV="1">
            <a:off x="20173950" y="248412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Arrow Connector 291"/>
          <p:cNvCxnSpPr/>
          <p:nvPr/>
        </p:nvCxnSpPr>
        <p:spPr>
          <a:xfrm rot="10800000">
            <a:off x="20974051" y="23850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Arrow Connector 292"/>
          <p:cNvCxnSpPr/>
          <p:nvPr/>
        </p:nvCxnSpPr>
        <p:spPr>
          <a:xfrm flipV="1">
            <a:off x="21012150" y="248412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4" name="Straight Arrow Connector 293"/>
          <p:cNvCxnSpPr/>
          <p:nvPr/>
        </p:nvCxnSpPr>
        <p:spPr>
          <a:xfrm rot="10800000">
            <a:off x="21812251" y="23850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Arrow Connector 294"/>
          <p:cNvCxnSpPr/>
          <p:nvPr/>
        </p:nvCxnSpPr>
        <p:spPr>
          <a:xfrm flipV="1">
            <a:off x="21850350" y="248412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6" name="Straight Arrow Connector 295"/>
          <p:cNvCxnSpPr/>
          <p:nvPr/>
        </p:nvCxnSpPr>
        <p:spPr>
          <a:xfrm rot="16200000" flipV="1">
            <a:off x="22213094" y="24345107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1" name="TextBox 300"/>
          <p:cNvSpPr txBox="1"/>
          <p:nvPr/>
        </p:nvSpPr>
        <p:spPr>
          <a:xfrm>
            <a:off x="18597117" y="25298400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Tid=0</a:t>
            </a:r>
            <a:endParaRPr lang="en-US" sz="20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02" name="TextBox 301"/>
          <p:cNvSpPr txBox="1"/>
          <p:nvPr/>
        </p:nvSpPr>
        <p:spPr>
          <a:xfrm>
            <a:off x="19507200" y="25298400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Microsoft Sans Serif" pitchFamily="34" charset="0"/>
                <a:cs typeface="Microsoft Sans Serif" pitchFamily="34" charset="0"/>
              </a:rPr>
              <a:t>Tid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=1</a:t>
            </a:r>
            <a:endParaRPr lang="en-US" sz="20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03" name="TextBox 302"/>
          <p:cNvSpPr txBox="1"/>
          <p:nvPr/>
        </p:nvSpPr>
        <p:spPr>
          <a:xfrm>
            <a:off x="20345400" y="25298400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Microsoft Sans Serif" pitchFamily="34" charset="0"/>
                <a:cs typeface="Microsoft Sans Serif" pitchFamily="34" charset="0"/>
              </a:rPr>
              <a:t>Tid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=2</a:t>
            </a:r>
            <a:endParaRPr lang="en-US" sz="20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04" name="TextBox 303"/>
          <p:cNvSpPr txBox="1"/>
          <p:nvPr/>
        </p:nvSpPr>
        <p:spPr>
          <a:xfrm>
            <a:off x="21187917" y="25293935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Microsoft Sans Serif" pitchFamily="34" charset="0"/>
                <a:cs typeface="Microsoft Sans Serif" pitchFamily="34" charset="0"/>
              </a:rPr>
              <a:t>Tid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=3</a:t>
            </a:r>
            <a:endParaRPr lang="en-US" sz="20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22021800" y="25279290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Microsoft Sans Serif" pitchFamily="34" charset="0"/>
                <a:cs typeface="Microsoft Sans Serif" pitchFamily="34" charset="0"/>
              </a:rPr>
              <a:t>Tid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=4</a:t>
            </a:r>
            <a:endParaRPr lang="en-US" sz="20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06" name="TextBox 305"/>
          <p:cNvSpPr txBox="1"/>
          <p:nvPr/>
        </p:nvSpPr>
        <p:spPr>
          <a:xfrm>
            <a:off x="19735800" y="25831800"/>
            <a:ext cx="21162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Iteration: 0</a:t>
            </a:r>
            <a:endParaRPr lang="en-US" sz="3200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07" name="Rectangle 306"/>
          <p:cNvSpPr/>
          <p:nvPr/>
        </p:nvSpPr>
        <p:spPr>
          <a:xfrm>
            <a:off x="24388317" y="23469600"/>
            <a:ext cx="381000" cy="17526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9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25226517" y="23469600"/>
            <a:ext cx="381000" cy="17526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09" name="Rectangle 308"/>
          <p:cNvSpPr/>
          <p:nvPr/>
        </p:nvSpPr>
        <p:spPr>
          <a:xfrm>
            <a:off x="26064717" y="23469600"/>
            <a:ext cx="381000" cy="17526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8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10" name="Rectangle 309"/>
          <p:cNvSpPr/>
          <p:nvPr/>
        </p:nvSpPr>
        <p:spPr>
          <a:xfrm>
            <a:off x="26902917" y="23469600"/>
            <a:ext cx="381000" cy="17526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7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11" name="Rectangle 310"/>
          <p:cNvSpPr/>
          <p:nvPr/>
        </p:nvSpPr>
        <p:spPr>
          <a:xfrm>
            <a:off x="27741117" y="23469600"/>
            <a:ext cx="381000" cy="17526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5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6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312" name="Straight Arrow Connector 311"/>
          <p:cNvCxnSpPr/>
          <p:nvPr/>
        </p:nvCxnSpPr>
        <p:spPr>
          <a:xfrm rot="10800000">
            <a:off x="24788368" y="23850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3" name="Straight Arrow Connector 312"/>
          <p:cNvCxnSpPr/>
          <p:nvPr/>
        </p:nvCxnSpPr>
        <p:spPr>
          <a:xfrm rot="16200000" flipH="1">
            <a:off x="24683592" y="24317325"/>
            <a:ext cx="609600" cy="438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4" name="Straight Arrow Connector 313"/>
          <p:cNvCxnSpPr/>
          <p:nvPr/>
        </p:nvCxnSpPr>
        <p:spPr>
          <a:xfrm rot="10800000">
            <a:off x="25626568" y="23850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5" name="Straight Arrow Connector 314"/>
          <p:cNvCxnSpPr/>
          <p:nvPr/>
        </p:nvCxnSpPr>
        <p:spPr>
          <a:xfrm flipV="1">
            <a:off x="25664667" y="248412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6" name="Straight Arrow Connector 315"/>
          <p:cNvCxnSpPr/>
          <p:nvPr/>
        </p:nvCxnSpPr>
        <p:spPr>
          <a:xfrm rot="10800000">
            <a:off x="26464768" y="23850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Straight Arrow Connector 316"/>
          <p:cNvCxnSpPr/>
          <p:nvPr/>
        </p:nvCxnSpPr>
        <p:spPr>
          <a:xfrm flipV="1">
            <a:off x="26502867" y="248412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8" name="Straight Arrow Connector 317"/>
          <p:cNvCxnSpPr/>
          <p:nvPr/>
        </p:nvCxnSpPr>
        <p:spPr>
          <a:xfrm rot="10800000">
            <a:off x="27302968" y="23850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9" name="Straight Arrow Connector 318"/>
          <p:cNvCxnSpPr/>
          <p:nvPr/>
        </p:nvCxnSpPr>
        <p:spPr>
          <a:xfrm flipV="1">
            <a:off x="27341067" y="248412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Straight Arrow Connector 319"/>
          <p:cNvCxnSpPr/>
          <p:nvPr/>
        </p:nvCxnSpPr>
        <p:spPr>
          <a:xfrm rot="16200000" flipV="1">
            <a:off x="27703811" y="24345107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1" name="TextBox 320"/>
          <p:cNvSpPr txBox="1"/>
          <p:nvPr/>
        </p:nvSpPr>
        <p:spPr>
          <a:xfrm>
            <a:off x="24087834" y="25298400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Microsoft Sans Serif" pitchFamily="34" charset="0"/>
                <a:cs typeface="Microsoft Sans Serif" pitchFamily="34" charset="0"/>
              </a:rPr>
              <a:t>Tid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=0</a:t>
            </a:r>
            <a:endParaRPr lang="en-US" sz="20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24997917" y="25298400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Microsoft Sans Serif" pitchFamily="34" charset="0"/>
                <a:cs typeface="Microsoft Sans Serif" pitchFamily="34" charset="0"/>
              </a:rPr>
              <a:t>Tid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=1</a:t>
            </a:r>
            <a:endParaRPr lang="en-US" sz="20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25836117" y="25298400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Microsoft Sans Serif" pitchFamily="34" charset="0"/>
                <a:cs typeface="Microsoft Sans Serif" pitchFamily="34" charset="0"/>
              </a:rPr>
              <a:t>Tid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=2</a:t>
            </a:r>
            <a:endParaRPr lang="en-US" sz="20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24" name="TextBox 323"/>
          <p:cNvSpPr txBox="1"/>
          <p:nvPr/>
        </p:nvSpPr>
        <p:spPr>
          <a:xfrm>
            <a:off x="26678634" y="25293935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Microsoft Sans Serif" pitchFamily="34" charset="0"/>
                <a:cs typeface="Microsoft Sans Serif" pitchFamily="34" charset="0"/>
              </a:rPr>
              <a:t>Tid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=3</a:t>
            </a:r>
            <a:endParaRPr lang="en-US" sz="20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25" name="TextBox 324"/>
          <p:cNvSpPr txBox="1"/>
          <p:nvPr/>
        </p:nvSpPr>
        <p:spPr>
          <a:xfrm>
            <a:off x="27512517" y="25279290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Microsoft Sans Serif" pitchFamily="34" charset="0"/>
                <a:cs typeface="Microsoft Sans Serif" pitchFamily="34" charset="0"/>
              </a:rPr>
              <a:t>Tid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=4</a:t>
            </a:r>
            <a:endParaRPr lang="en-US" sz="20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26" name="TextBox 325"/>
          <p:cNvSpPr txBox="1"/>
          <p:nvPr/>
        </p:nvSpPr>
        <p:spPr>
          <a:xfrm>
            <a:off x="25226517" y="25831800"/>
            <a:ext cx="21162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Iteration: 1</a:t>
            </a:r>
            <a:endParaRPr lang="en-US" sz="3200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28" name="TextBox 327"/>
          <p:cNvSpPr txBox="1"/>
          <p:nvPr/>
        </p:nvSpPr>
        <p:spPr>
          <a:xfrm>
            <a:off x="1676400" y="41071800"/>
            <a:ext cx="1386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Pthreads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implementation reach speedup of 1.64x over serial CPU version.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NVIDIA GTX 260 reaches a speedup of 11.69x.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NVIDIA GTX 480 (Fermi) reaches a speedup of 30.80x. 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3886200" y="34594800"/>
            <a:ext cx="9177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Speedup of GPUs and </a:t>
            </a:r>
            <a:r>
              <a:rPr lang="en-US" sz="2800" dirty="0" err="1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Pthreads</a:t>
            </a:r>
            <a:r>
              <a:rPr lang="en-US" sz="28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for different matrix sizes</a:t>
            </a:r>
            <a:endParaRPr lang="en-US" sz="2800" dirty="0"/>
          </a:p>
        </p:txBody>
      </p:sp>
      <p:sp>
        <p:nvSpPr>
          <p:cNvPr id="257" name="TextBox 256"/>
          <p:cNvSpPr txBox="1"/>
          <p:nvPr/>
        </p:nvSpPr>
        <p:spPr>
          <a:xfrm>
            <a:off x="18135600" y="40081200"/>
            <a:ext cx="13868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Jacobi method is the most stable and accurate parallel algorithm.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Good speedups achieved over serial and </a:t>
            </a:r>
            <a:r>
              <a:rPr lang="en-US" sz="3200" dirty="0" err="1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Pthreads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implementation.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Nvidia</a:t>
            </a: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Fermi architecture gave much better speedups.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Non-coalesced reads are cached.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Much higher FLOP performance.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3221</TotalTime>
  <Words>653</Words>
  <Application>Microsoft Office PowerPoint</Application>
  <PresentationFormat>Personnalisé</PresentationFormat>
  <Paragraphs>171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Gagan</dc:creator>
  <cp:lastModifiedBy> </cp:lastModifiedBy>
  <cp:revision>279</cp:revision>
  <dcterms:created xsi:type="dcterms:W3CDTF">2010-07-04T20:49:55Z</dcterms:created>
  <dcterms:modified xsi:type="dcterms:W3CDTF">2012-07-20T18:25:57Z</dcterms:modified>
</cp:coreProperties>
</file>